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753600" cy="7315200"/>
  <p:notesSz cx="6858000" cy="9144000"/>
  <p:embeddedFontLst>
    <p:embeddedFont>
      <p:font typeface="Montserrat Light Bold" panose="020B0604020202020204" charset="-94"/>
      <p:regular r:id="rId55"/>
    </p:embeddedFont>
    <p:embeddedFont>
      <p:font typeface="Kollektif Bold" panose="020B0604020202020204" charset="-94"/>
      <p:regular r:id="rId56"/>
    </p:embeddedFont>
    <p:embeddedFont>
      <p:font typeface="Calibri" panose="020F0502020204030204" pitchFamily="34" charset="0"/>
      <p:regular r:id="rId57"/>
      <p:bold r:id="rId58"/>
      <p:italic r:id="rId59"/>
      <p:boldItalic r:id="rId60"/>
    </p:embeddedFont>
    <p:embeddedFont>
      <p:font typeface="Montserrat Classic Bold" panose="020B0604020202020204" charset="-94"/>
      <p:regular r:id="rId61"/>
    </p:embeddedFont>
    <p:embeddedFont>
      <p:font typeface="Montserrat Light" panose="020B0604020202020204" charset="-94"/>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AutoShape 2"/>
          <p:cNvSpPr/>
          <p:nvPr/>
        </p:nvSpPr>
        <p:spPr>
          <a:xfrm>
            <a:off x="0" y="0"/>
            <a:ext cx="9753600" cy="7315200"/>
          </a:xfrm>
          <a:prstGeom prst="rect">
            <a:avLst/>
          </a:prstGeom>
          <a:solidFill>
            <a:srgbClr val="F2F2F2"/>
          </a:solidFill>
        </p:spPr>
      </p:sp>
      <p:sp>
        <p:nvSpPr>
          <p:cNvPr id="3" name="TextBox 3"/>
          <p:cNvSpPr txBox="1"/>
          <p:nvPr/>
        </p:nvSpPr>
        <p:spPr>
          <a:xfrm>
            <a:off x="4197065" y="1675183"/>
            <a:ext cx="5556535" cy="2507235"/>
          </a:xfrm>
          <a:prstGeom prst="rect">
            <a:avLst/>
          </a:prstGeom>
        </p:spPr>
        <p:txBody>
          <a:bodyPr lIns="0" tIns="0" rIns="0" bIns="0" rtlCol="0" anchor="t">
            <a:spAutoFit/>
          </a:bodyPr>
          <a:lstStyle/>
          <a:p>
            <a:pPr>
              <a:lnSpc>
                <a:spcPts val="6500"/>
              </a:lnSpc>
            </a:pPr>
            <a:r>
              <a:rPr lang="en-US" sz="6701" spc="134">
                <a:solidFill>
                  <a:srgbClr val="4CB8B4"/>
                </a:solidFill>
                <a:latin typeface="Montserrat Classic Bold"/>
              </a:rPr>
              <a:t>OLUMLU</a:t>
            </a:r>
          </a:p>
          <a:p>
            <a:pPr>
              <a:lnSpc>
                <a:spcPts val="6500"/>
              </a:lnSpc>
            </a:pPr>
            <a:r>
              <a:rPr lang="en-US" sz="6701" spc="134">
                <a:solidFill>
                  <a:srgbClr val="4CB8B4"/>
                </a:solidFill>
                <a:latin typeface="Montserrat Classic Bold"/>
              </a:rPr>
              <a:t>DAVRANIŞ GELİŞTİRME</a:t>
            </a:r>
          </a:p>
        </p:txBody>
      </p:sp>
      <p:grpSp>
        <p:nvGrpSpPr>
          <p:cNvPr id="6" name="Group 6"/>
          <p:cNvGrpSpPr/>
          <p:nvPr/>
        </p:nvGrpSpPr>
        <p:grpSpPr>
          <a:xfrm rot="-5400000">
            <a:off x="-269631" y="4853354"/>
            <a:ext cx="2760958" cy="2230528"/>
            <a:chOff x="0" y="0"/>
            <a:chExt cx="6346308" cy="5126990"/>
          </a:xfrm>
        </p:grpSpPr>
        <p:sp>
          <p:nvSpPr>
            <p:cNvPr id="7" name="Freeform 7"/>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8" name="Group 8"/>
          <p:cNvGrpSpPr/>
          <p:nvPr/>
        </p:nvGrpSpPr>
        <p:grpSpPr>
          <a:xfrm rot="-5400000">
            <a:off x="820615" y="6060831"/>
            <a:ext cx="2760958" cy="2230528"/>
            <a:chOff x="0" y="0"/>
            <a:chExt cx="6346308" cy="5126990"/>
          </a:xfrm>
        </p:grpSpPr>
        <p:sp>
          <p:nvSpPr>
            <p:cNvPr id="9" name="Freeform 9"/>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4CB8B4"/>
            </a:solidFill>
          </p:spPr>
        </p:sp>
      </p:grpSp>
      <p:grpSp>
        <p:nvGrpSpPr>
          <p:cNvPr id="10" name="Group 10"/>
          <p:cNvGrpSpPr/>
          <p:nvPr/>
        </p:nvGrpSpPr>
        <p:grpSpPr>
          <a:xfrm rot="-5400000">
            <a:off x="2162908" y="4355123"/>
            <a:ext cx="1754685" cy="1409275"/>
            <a:chOff x="0" y="0"/>
            <a:chExt cx="6383700" cy="5126990"/>
          </a:xfrm>
        </p:grpSpPr>
        <p:sp>
          <p:nvSpPr>
            <p:cNvPr id="11" name="Freeform 11"/>
            <p:cNvSpPr/>
            <p:nvPr/>
          </p:nvSpPr>
          <p:spPr>
            <a:xfrm>
              <a:off x="0" y="0"/>
              <a:ext cx="6383700" cy="5126990"/>
            </a:xfrm>
            <a:custGeom>
              <a:avLst/>
              <a:gdLst/>
              <a:ahLst/>
              <a:cxnLst/>
              <a:rect l="l" t="t" r="r" b="b"/>
              <a:pathLst>
                <a:path w="6383700" h="5126990">
                  <a:moveTo>
                    <a:pt x="3561760" y="0"/>
                  </a:moveTo>
                  <a:lnTo>
                    <a:pt x="0" y="0"/>
                  </a:lnTo>
                  <a:lnTo>
                    <a:pt x="2821940" y="2564130"/>
                  </a:lnTo>
                  <a:lnTo>
                    <a:pt x="0" y="5126990"/>
                  </a:lnTo>
                  <a:lnTo>
                    <a:pt x="3561760" y="5126990"/>
                  </a:lnTo>
                  <a:lnTo>
                    <a:pt x="6383700" y="2564130"/>
                  </a:lnTo>
                  <a:close/>
                </a:path>
              </a:pathLst>
            </a:custGeom>
            <a:solidFill>
              <a:srgbClr val="FF7477"/>
            </a:solidFill>
          </p:spPr>
        </p:sp>
      </p:grpSp>
      <p:grpSp>
        <p:nvGrpSpPr>
          <p:cNvPr id="12" name="Group 12"/>
          <p:cNvGrpSpPr/>
          <p:nvPr/>
        </p:nvGrpSpPr>
        <p:grpSpPr>
          <a:xfrm rot="-5400000">
            <a:off x="2983523" y="3534508"/>
            <a:ext cx="714376" cy="568253"/>
            <a:chOff x="0" y="0"/>
            <a:chExt cx="6346308" cy="5126990"/>
          </a:xfrm>
        </p:grpSpPr>
        <p:sp>
          <p:nvSpPr>
            <p:cNvPr id="13" name="Freeform 13"/>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4" name="Group 14"/>
          <p:cNvGrpSpPr/>
          <p:nvPr/>
        </p:nvGrpSpPr>
        <p:grpSpPr>
          <a:xfrm rot="-5400000">
            <a:off x="967154" y="3206262"/>
            <a:ext cx="1517551" cy="1223101"/>
            <a:chOff x="0" y="0"/>
            <a:chExt cx="6361360" cy="5126990"/>
          </a:xfrm>
        </p:grpSpPr>
        <p:sp>
          <p:nvSpPr>
            <p:cNvPr id="15" name="Freeform 15"/>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6" name="Group 16"/>
          <p:cNvGrpSpPr/>
          <p:nvPr/>
        </p:nvGrpSpPr>
        <p:grpSpPr>
          <a:xfrm rot="-5400000">
            <a:off x="-199292" y="1137138"/>
            <a:ext cx="2124365" cy="1708986"/>
            <a:chOff x="0" y="0"/>
            <a:chExt cx="6373228" cy="5126990"/>
          </a:xfrm>
        </p:grpSpPr>
        <p:sp>
          <p:nvSpPr>
            <p:cNvPr id="17" name="Freeform 17"/>
            <p:cNvSpPr/>
            <p:nvPr/>
          </p:nvSpPr>
          <p:spPr>
            <a:xfrm>
              <a:off x="0" y="0"/>
              <a:ext cx="6373228" cy="5126990"/>
            </a:xfrm>
            <a:custGeom>
              <a:avLst/>
              <a:gdLst/>
              <a:ahLst/>
              <a:cxnLst/>
              <a:rect l="l" t="t" r="r" b="b"/>
              <a:pathLst>
                <a:path w="6373228" h="5126990">
                  <a:moveTo>
                    <a:pt x="3551288" y="0"/>
                  </a:moveTo>
                  <a:lnTo>
                    <a:pt x="0" y="0"/>
                  </a:lnTo>
                  <a:lnTo>
                    <a:pt x="2821940" y="2564130"/>
                  </a:lnTo>
                  <a:lnTo>
                    <a:pt x="0" y="5126990"/>
                  </a:lnTo>
                  <a:lnTo>
                    <a:pt x="3551288" y="5126990"/>
                  </a:lnTo>
                  <a:lnTo>
                    <a:pt x="6373228" y="2564130"/>
                  </a:lnTo>
                  <a:close/>
                </a:path>
              </a:pathLst>
            </a:custGeom>
            <a:solidFill>
              <a:srgbClr val="FF7477"/>
            </a:solidFill>
          </p:spPr>
        </p:sp>
      </p:grpSp>
      <p:grpSp>
        <p:nvGrpSpPr>
          <p:cNvPr id="18" name="Group 18"/>
          <p:cNvGrpSpPr/>
          <p:nvPr/>
        </p:nvGrpSpPr>
        <p:grpSpPr>
          <a:xfrm rot="-5400000">
            <a:off x="1438121" y="-649185"/>
            <a:ext cx="2760958" cy="2230528"/>
            <a:chOff x="0" y="0"/>
            <a:chExt cx="6346308" cy="5126990"/>
          </a:xfrm>
        </p:grpSpPr>
        <p:sp>
          <p:nvSpPr>
            <p:cNvPr id="19" name="Freeform 19"/>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20" name="Group 20"/>
          <p:cNvGrpSpPr/>
          <p:nvPr/>
        </p:nvGrpSpPr>
        <p:grpSpPr>
          <a:xfrm rot="-5400000">
            <a:off x="2602523" y="838200"/>
            <a:ext cx="1517551" cy="1223101"/>
            <a:chOff x="0" y="0"/>
            <a:chExt cx="6361360" cy="5126990"/>
          </a:xfrm>
        </p:grpSpPr>
        <p:sp>
          <p:nvSpPr>
            <p:cNvPr id="21" name="Freeform 21"/>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2985" y="94956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937846" y="2051538"/>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2668590" y="161925"/>
            <a:ext cx="6834554" cy="2831149"/>
          </a:xfrm>
          <a:prstGeom prst="rect">
            <a:avLst/>
          </a:prstGeom>
        </p:spPr>
        <p:txBody>
          <a:bodyPr lIns="0" tIns="0" rIns="0" bIns="0" rtlCol="0" anchor="t">
            <a:spAutoFit/>
          </a:bodyPr>
          <a:lstStyle/>
          <a:p>
            <a:pPr>
              <a:lnSpc>
                <a:spcPts val="7348"/>
              </a:lnSpc>
            </a:pPr>
            <a:r>
              <a:rPr lang="en-US" sz="7576" spc="151">
                <a:solidFill>
                  <a:srgbClr val="4CB8B4"/>
                </a:solidFill>
                <a:latin typeface="Montserrat Classic Bold"/>
              </a:rPr>
              <a:t>Kendimizi Nasıl İfade Etmeliyiz?</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47622" y="3370111"/>
            <a:ext cx="6479249" cy="3153311"/>
          </a:xfrm>
          <a:prstGeom prst="rect">
            <a:avLst/>
          </a:prstGeom>
        </p:spPr>
      </p:pic>
      <p:sp>
        <p:nvSpPr>
          <p:cNvPr id="8" name="TextBox 8"/>
          <p:cNvSpPr txBox="1"/>
          <p:nvPr/>
        </p:nvSpPr>
        <p:spPr>
          <a:xfrm>
            <a:off x="3260811" y="3742286"/>
            <a:ext cx="5496547" cy="3175063"/>
          </a:xfrm>
          <a:prstGeom prst="rect">
            <a:avLst/>
          </a:prstGeom>
        </p:spPr>
        <p:txBody>
          <a:bodyPr lIns="0" tIns="0" rIns="0" bIns="0" rtlCol="0" anchor="t">
            <a:spAutoFit/>
          </a:bodyPr>
          <a:lstStyle/>
          <a:p>
            <a:pPr>
              <a:lnSpc>
                <a:spcPts val="3622"/>
              </a:lnSpc>
            </a:pPr>
            <a:r>
              <a:rPr lang="en-US" sz="2415" spc="48" dirty="0" err="1">
                <a:solidFill>
                  <a:srgbClr val="4CB8B4"/>
                </a:solidFill>
                <a:latin typeface="Montserrat Light"/>
              </a:rPr>
              <a:t>Çocuğa</a:t>
            </a:r>
            <a:r>
              <a:rPr lang="en-US" sz="2415" spc="48" dirty="0">
                <a:solidFill>
                  <a:srgbClr val="4CB8B4"/>
                </a:solidFill>
                <a:latin typeface="Montserrat Light"/>
              </a:rPr>
              <a:t> </a:t>
            </a:r>
            <a:r>
              <a:rPr lang="en-US" sz="2415" spc="48" dirty="0" err="1">
                <a:solidFill>
                  <a:srgbClr val="4CB8B4"/>
                </a:solidFill>
                <a:latin typeface="Montserrat Light"/>
              </a:rPr>
              <a:t>kendinizi</a:t>
            </a:r>
            <a:r>
              <a:rPr lang="en-US" sz="2415" spc="48" dirty="0">
                <a:solidFill>
                  <a:srgbClr val="4CB8B4"/>
                </a:solidFill>
                <a:latin typeface="Montserrat Light"/>
              </a:rPr>
              <a:t> </a:t>
            </a:r>
            <a:r>
              <a:rPr lang="en-US" sz="2415" spc="48" dirty="0" err="1">
                <a:solidFill>
                  <a:srgbClr val="4CB8B4"/>
                </a:solidFill>
                <a:latin typeface="Montserrat Light"/>
              </a:rPr>
              <a:t>ifade</a:t>
            </a:r>
            <a:r>
              <a:rPr lang="en-US" sz="2415" spc="48" dirty="0">
                <a:solidFill>
                  <a:srgbClr val="4CB8B4"/>
                </a:solidFill>
                <a:latin typeface="Montserrat Light"/>
              </a:rPr>
              <a:t> </a:t>
            </a:r>
            <a:r>
              <a:rPr lang="en-US" sz="2415" spc="48" dirty="0" err="1">
                <a:solidFill>
                  <a:srgbClr val="4CB8B4"/>
                </a:solidFill>
                <a:latin typeface="Montserrat Light"/>
              </a:rPr>
              <a:t>ederken</a:t>
            </a:r>
            <a:r>
              <a:rPr lang="en-US" sz="2415" spc="48" dirty="0">
                <a:solidFill>
                  <a:srgbClr val="4CB8B4"/>
                </a:solidFill>
                <a:latin typeface="Montserrat Light"/>
              </a:rPr>
              <a:t> </a:t>
            </a:r>
            <a:r>
              <a:rPr lang="en-US" sz="2415" spc="48" dirty="0" err="1">
                <a:solidFill>
                  <a:srgbClr val="4CB8B4"/>
                </a:solidFill>
                <a:latin typeface="Montserrat Light"/>
              </a:rPr>
              <a:t>sadece</a:t>
            </a:r>
            <a:r>
              <a:rPr lang="en-US" sz="2415" spc="48" dirty="0">
                <a:solidFill>
                  <a:srgbClr val="4CB8B4"/>
                </a:solidFill>
                <a:latin typeface="Montserrat Light"/>
              </a:rPr>
              <a:t> </a:t>
            </a:r>
            <a:r>
              <a:rPr lang="en-US" sz="2415" spc="48" dirty="0" err="1">
                <a:solidFill>
                  <a:srgbClr val="4CB8B4"/>
                </a:solidFill>
                <a:latin typeface="Montserrat Light"/>
              </a:rPr>
              <a:t>onun</a:t>
            </a:r>
            <a:r>
              <a:rPr lang="en-US" sz="2415" spc="48" dirty="0">
                <a:solidFill>
                  <a:srgbClr val="4CB8B4"/>
                </a:solidFill>
                <a:latin typeface="Montserrat Light"/>
              </a:rPr>
              <a:t> </a:t>
            </a:r>
            <a:r>
              <a:rPr lang="en-US" sz="2415" spc="48" dirty="0" err="1">
                <a:solidFill>
                  <a:srgbClr val="4CB8B4"/>
                </a:solidFill>
                <a:latin typeface="Montserrat Light"/>
              </a:rPr>
              <a:t>yaptığı</a:t>
            </a:r>
            <a:r>
              <a:rPr lang="en-US" sz="2415" spc="48" dirty="0">
                <a:solidFill>
                  <a:srgbClr val="4CB8B4"/>
                </a:solidFill>
                <a:latin typeface="Montserrat Light"/>
              </a:rPr>
              <a:t> </a:t>
            </a:r>
            <a:r>
              <a:rPr lang="en-US" sz="2415" spc="48" dirty="0" err="1">
                <a:solidFill>
                  <a:srgbClr val="4CB8B4"/>
                </a:solidFill>
                <a:latin typeface="Montserrat Light"/>
              </a:rPr>
              <a:t>davranışı</a:t>
            </a:r>
            <a:r>
              <a:rPr lang="en-US" sz="2415" spc="48" dirty="0">
                <a:solidFill>
                  <a:srgbClr val="4CB8B4"/>
                </a:solidFill>
                <a:latin typeface="Montserrat Light"/>
              </a:rPr>
              <a:t> </a:t>
            </a:r>
            <a:r>
              <a:rPr lang="en-US" sz="2415" spc="48" dirty="0" err="1">
                <a:solidFill>
                  <a:srgbClr val="4CB8B4"/>
                </a:solidFill>
                <a:latin typeface="Montserrat Light"/>
              </a:rPr>
              <a:t>söylemek</a:t>
            </a:r>
            <a:r>
              <a:rPr lang="en-US" sz="2415" spc="48" dirty="0">
                <a:solidFill>
                  <a:srgbClr val="4CB8B4"/>
                </a:solidFill>
                <a:latin typeface="Montserrat Light"/>
              </a:rPr>
              <a:t> </a:t>
            </a:r>
            <a:r>
              <a:rPr lang="en-US" sz="2415" spc="48" dirty="0" err="1">
                <a:solidFill>
                  <a:srgbClr val="4CB8B4"/>
                </a:solidFill>
                <a:latin typeface="Montserrat Light"/>
              </a:rPr>
              <a:t>yeterli</a:t>
            </a:r>
            <a:r>
              <a:rPr lang="en-US" sz="2415" spc="48" dirty="0">
                <a:solidFill>
                  <a:srgbClr val="4CB8B4"/>
                </a:solidFill>
                <a:latin typeface="Montserrat Light"/>
              </a:rPr>
              <a:t> </a:t>
            </a:r>
            <a:r>
              <a:rPr lang="en-US" sz="2415" spc="48" dirty="0" err="1">
                <a:solidFill>
                  <a:srgbClr val="4CB8B4"/>
                </a:solidFill>
                <a:latin typeface="Montserrat Light"/>
              </a:rPr>
              <a:t>olmaz</a:t>
            </a:r>
            <a:r>
              <a:rPr lang="en-US" sz="2415" spc="48" dirty="0">
                <a:solidFill>
                  <a:srgbClr val="4CB8B4"/>
                </a:solidFill>
                <a:latin typeface="Montserrat Light"/>
              </a:rPr>
              <a:t>. </a:t>
            </a:r>
            <a:r>
              <a:rPr lang="en-US" sz="2415" spc="48" dirty="0" err="1">
                <a:solidFill>
                  <a:srgbClr val="4CB8B4"/>
                </a:solidFill>
                <a:latin typeface="Montserrat Light"/>
              </a:rPr>
              <a:t>Çocuğun</a:t>
            </a:r>
            <a:r>
              <a:rPr lang="en-US" sz="2415" spc="48" dirty="0">
                <a:solidFill>
                  <a:srgbClr val="4CB8B4"/>
                </a:solidFill>
                <a:latin typeface="Montserrat Light"/>
              </a:rPr>
              <a:t> </a:t>
            </a:r>
            <a:r>
              <a:rPr lang="en-US" sz="2415" spc="48" dirty="0" err="1">
                <a:solidFill>
                  <a:srgbClr val="4CB8B4"/>
                </a:solidFill>
                <a:latin typeface="Montserrat Light"/>
              </a:rPr>
              <a:t>davranışını</a:t>
            </a:r>
            <a:r>
              <a:rPr lang="en-US" sz="2415" spc="48" dirty="0">
                <a:solidFill>
                  <a:srgbClr val="4CB8B4"/>
                </a:solidFill>
                <a:latin typeface="Montserrat Light"/>
              </a:rPr>
              <a:t> </a:t>
            </a:r>
            <a:r>
              <a:rPr lang="en-US" sz="2415" spc="48" dirty="0" err="1">
                <a:solidFill>
                  <a:srgbClr val="4CB8B4"/>
                </a:solidFill>
                <a:latin typeface="Montserrat Light"/>
              </a:rPr>
              <a:t>ve</a:t>
            </a:r>
            <a:r>
              <a:rPr lang="en-US" sz="2415" spc="48" dirty="0">
                <a:solidFill>
                  <a:srgbClr val="4CB8B4"/>
                </a:solidFill>
                <a:latin typeface="Montserrat Light"/>
              </a:rPr>
              <a:t> </a:t>
            </a:r>
            <a:r>
              <a:rPr lang="en-US" sz="2415" spc="48" dirty="0" err="1">
                <a:solidFill>
                  <a:srgbClr val="4CB8B4"/>
                </a:solidFill>
                <a:latin typeface="Montserrat Light"/>
              </a:rPr>
              <a:t>bu</a:t>
            </a:r>
            <a:r>
              <a:rPr lang="en-US" sz="2415" spc="48" dirty="0">
                <a:solidFill>
                  <a:srgbClr val="4CB8B4"/>
                </a:solidFill>
                <a:latin typeface="Montserrat Light"/>
              </a:rPr>
              <a:t> </a:t>
            </a:r>
            <a:r>
              <a:rPr lang="en-US" sz="2415" spc="48" dirty="0" err="1">
                <a:solidFill>
                  <a:srgbClr val="4CB8B4"/>
                </a:solidFill>
                <a:latin typeface="Montserrat Light"/>
              </a:rPr>
              <a:t>davranışının</a:t>
            </a:r>
            <a:r>
              <a:rPr lang="en-US" sz="2415" spc="48" dirty="0">
                <a:solidFill>
                  <a:srgbClr val="4CB8B4"/>
                </a:solidFill>
                <a:latin typeface="Montserrat Light"/>
              </a:rPr>
              <a:t> </a:t>
            </a:r>
            <a:r>
              <a:rPr lang="en-US" sz="2415" spc="48" dirty="0" err="1">
                <a:solidFill>
                  <a:srgbClr val="4CB8B4"/>
                </a:solidFill>
                <a:latin typeface="Montserrat Light"/>
              </a:rPr>
              <a:t>sizde</a:t>
            </a:r>
            <a:r>
              <a:rPr lang="en-US" sz="2415" spc="48" dirty="0">
                <a:solidFill>
                  <a:srgbClr val="4CB8B4"/>
                </a:solidFill>
                <a:latin typeface="Montserrat Light"/>
              </a:rPr>
              <a:t> </a:t>
            </a:r>
            <a:r>
              <a:rPr lang="en-US" sz="2415" spc="48" dirty="0" err="1">
                <a:solidFill>
                  <a:srgbClr val="4CB8B4"/>
                </a:solidFill>
                <a:latin typeface="Montserrat Light"/>
              </a:rPr>
              <a:t>yarattığı</a:t>
            </a:r>
            <a:r>
              <a:rPr lang="en-US" sz="2415" spc="48" dirty="0">
                <a:solidFill>
                  <a:srgbClr val="4CB8B4"/>
                </a:solidFill>
                <a:latin typeface="Montserrat Light"/>
              </a:rPr>
              <a:t> </a:t>
            </a:r>
            <a:r>
              <a:rPr lang="en-US" sz="2415" spc="48" dirty="0" err="1">
                <a:solidFill>
                  <a:srgbClr val="4CB8B4"/>
                </a:solidFill>
                <a:latin typeface="Montserrat Light"/>
              </a:rPr>
              <a:t>etkiyi</a:t>
            </a:r>
            <a:r>
              <a:rPr lang="en-US" sz="2415" spc="48" dirty="0">
                <a:solidFill>
                  <a:srgbClr val="4CB8B4"/>
                </a:solidFill>
                <a:latin typeface="Montserrat Light"/>
              </a:rPr>
              <a:t> </a:t>
            </a:r>
            <a:r>
              <a:rPr lang="en-US" sz="2415" spc="48" dirty="0" err="1">
                <a:solidFill>
                  <a:srgbClr val="4CB8B4"/>
                </a:solidFill>
                <a:latin typeface="Montserrat Light"/>
              </a:rPr>
              <a:t>ve</a:t>
            </a:r>
            <a:r>
              <a:rPr lang="en-US" sz="2415" spc="48" dirty="0">
                <a:solidFill>
                  <a:srgbClr val="4CB8B4"/>
                </a:solidFill>
                <a:latin typeface="Montserrat Light"/>
              </a:rPr>
              <a:t> </a:t>
            </a:r>
            <a:r>
              <a:rPr lang="en-US" sz="2415" spc="48" dirty="0" err="1">
                <a:solidFill>
                  <a:srgbClr val="4CB8B4"/>
                </a:solidFill>
                <a:latin typeface="Montserrat Light"/>
              </a:rPr>
              <a:t>duyguyu</a:t>
            </a:r>
            <a:r>
              <a:rPr lang="en-US" sz="2415" spc="48" dirty="0">
                <a:solidFill>
                  <a:srgbClr val="4CB8B4"/>
                </a:solidFill>
                <a:latin typeface="Montserrat Light"/>
              </a:rPr>
              <a:t> da </a:t>
            </a:r>
            <a:r>
              <a:rPr lang="en-US" sz="2415" spc="48" dirty="0" err="1">
                <a:solidFill>
                  <a:srgbClr val="4CB8B4"/>
                </a:solidFill>
                <a:latin typeface="Montserrat Light"/>
              </a:rPr>
              <a:t>ifade</a:t>
            </a:r>
            <a:r>
              <a:rPr lang="en-US" sz="2415" spc="48" dirty="0">
                <a:solidFill>
                  <a:srgbClr val="4CB8B4"/>
                </a:solidFill>
                <a:latin typeface="Montserrat Light"/>
              </a:rPr>
              <a:t> </a:t>
            </a:r>
            <a:r>
              <a:rPr lang="en-US" sz="2415" spc="48" dirty="0" err="1">
                <a:solidFill>
                  <a:srgbClr val="4CB8B4"/>
                </a:solidFill>
                <a:latin typeface="Montserrat Light"/>
              </a:rPr>
              <a:t>etmeniz</a:t>
            </a:r>
            <a:r>
              <a:rPr lang="en-US" sz="2415" spc="48" dirty="0">
                <a:solidFill>
                  <a:srgbClr val="4CB8B4"/>
                </a:solidFill>
                <a:latin typeface="Montserrat Light"/>
              </a:rPr>
              <a:t> </a:t>
            </a:r>
            <a:r>
              <a:rPr lang="en-US" sz="2415" spc="48" dirty="0" err="1">
                <a:solidFill>
                  <a:srgbClr val="4CB8B4"/>
                </a:solidFill>
                <a:latin typeface="Montserrat Light"/>
              </a:rPr>
              <a:t>gerekir</a:t>
            </a:r>
            <a:r>
              <a:rPr lang="en-US" sz="2415" spc="48" dirty="0">
                <a:solidFill>
                  <a:srgbClr val="4CB8B4"/>
                </a:solidFill>
                <a:latin typeface="Montserrat Light"/>
              </a:rPr>
              <a:t>. </a:t>
            </a:r>
          </a:p>
          <a:p>
            <a:pPr>
              <a:lnSpc>
                <a:spcPts val="3622"/>
              </a:lnSpc>
            </a:pPr>
            <a:endParaRPr lang="en-US" sz="2415" spc="48" dirty="0">
              <a:solidFill>
                <a:srgbClr val="4CB8B4"/>
              </a:solidFill>
              <a:latin typeface="Montserrat Light"/>
            </a:endParaRPr>
          </a:p>
        </p:txBody>
      </p:sp>
      <p:grpSp>
        <p:nvGrpSpPr>
          <p:cNvPr id="9" name="Group 9"/>
          <p:cNvGrpSpPr/>
          <p:nvPr/>
        </p:nvGrpSpPr>
        <p:grpSpPr>
          <a:xfrm>
            <a:off x="2233246" y="3206262"/>
            <a:ext cx="714376" cy="568253"/>
            <a:chOff x="0" y="0"/>
            <a:chExt cx="6346308" cy="5126990"/>
          </a:xfrm>
        </p:grpSpPr>
        <p:sp>
          <p:nvSpPr>
            <p:cNvPr id="10" name="Freeform 10"/>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1" name="Group 11"/>
          <p:cNvGrpSpPr/>
          <p:nvPr/>
        </p:nvGrpSpPr>
        <p:grpSpPr>
          <a:xfrm>
            <a:off x="107958" y="3657600"/>
            <a:ext cx="1517551" cy="1223101"/>
            <a:chOff x="0" y="0"/>
            <a:chExt cx="6361360" cy="5126990"/>
          </a:xfrm>
        </p:grpSpPr>
        <p:sp>
          <p:nvSpPr>
            <p:cNvPr id="12" name="Freeform 12"/>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3" name="Group 13"/>
          <p:cNvGrpSpPr/>
          <p:nvPr/>
        </p:nvGrpSpPr>
        <p:grpSpPr>
          <a:xfrm>
            <a:off x="8705987" y="6586866"/>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069" y="5012832"/>
            <a:ext cx="3272625" cy="23146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003300" y="431800"/>
            <a:ext cx="7923321" cy="1852125"/>
          </a:xfrm>
          <a:prstGeom prst="rect">
            <a:avLst/>
          </a:prstGeom>
        </p:spPr>
        <p:txBody>
          <a:bodyPr lIns="0" tIns="0" rIns="0" bIns="0" rtlCol="0" anchor="t">
            <a:spAutoFit/>
          </a:bodyPr>
          <a:lstStyle/>
          <a:p>
            <a:pPr algn="ctr">
              <a:lnSpc>
                <a:spcPts val="7100"/>
              </a:lnSpc>
            </a:pPr>
            <a:r>
              <a:rPr lang="en-US" sz="7320" spc="146">
                <a:solidFill>
                  <a:srgbClr val="FFFFFF"/>
                </a:solidFill>
                <a:latin typeface="Montserrat Classic Bold"/>
              </a:rPr>
              <a:t>Kendimizi Nasıl İfade Etmeliyiz?</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6321" y="3219450"/>
            <a:ext cx="2496919" cy="3218793"/>
          </a:xfrm>
          <a:prstGeom prst="rect">
            <a:avLst/>
          </a:prstGeom>
        </p:spPr>
      </p:pic>
      <p:grpSp>
        <p:nvGrpSpPr>
          <p:cNvPr id="4" name="Group 4"/>
          <p:cNvGrpSpPr/>
          <p:nvPr/>
        </p:nvGrpSpPr>
        <p:grpSpPr>
          <a:xfrm>
            <a:off x="355600" y="1562100"/>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6" name="Group 6"/>
          <p:cNvGrpSpPr/>
          <p:nvPr/>
        </p:nvGrpSpPr>
        <p:grpSpPr>
          <a:xfrm>
            <a:off x="0" y="1282700"/>
            <a:ext cx="352642" cy="284300"/>
            <a:chOff x="0" y="0"/>
            <a:chExt cx="6359534" cy="5126990"/>
          </a:xfrm>
        </p:grpSpPr>
        <p:sp>
          <p:nvSpPr>
            <p:cNvPr id="7" name="Freeform 7"/>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8" name="Group 8"/>
          <p:cNvGrpSpPr/>
          <p:nvPr/>
        </p:nvGrpSpPr>
        <p:grpSpPr>
          <a:xfrm>
            <a:off x="8813800" y="6502400"/>
            <a:ext cx="718955" cy="575164"/>
            <a:chOff x="0" y="0"/>
            <a:chExt cx="6408833" cy="5126990"/>
          </a:xfrm>
        </p:grpSpPr>
        <p:sp>
          <p:nvSpPr>
            <p:cNvPr id="9" name="Freeform 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0" name="Group 10"/>
          <p:cNvGrpSpPr/>
          <p:nvPr/>
        </p:nvGrpSpPr>
        <p:grpSpPr>
          <a:xfrm>
            <a:off x="8750300" y="279400"/>
            <a:ext cx="352642" cy="284300"/>
            <a:chOff x="0" y="0"/>
            <a:chExt cx="6359534" cy="5126990"/>
          </a:xfrm>
        </p:grpSpPr>
        <p:sp>
          <p:nvSpPr>
            <p:cNvPr id="11" name="Freeform 11"/>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12" name="Group 12"/>
          <p:cNvGrpSpPr/>
          <p:nvPr/>
        </p:nvGrpSpPr>
        <p:grpSpPr>
          <a:xfrm>
            <a:off x="3009900" y="6464300"/>
            <a:ext cx="453933" cy="356662"/>
            <a:chOff x="0" y="0"/>
            <a:chExt cx="6525357" cy="5126990"/>
          </a:xfrm>
        </p:grpSpPr>
        <p:sp>
          <p:nvSpPr>
            <p:cNvPr id="13" name="Freeform 13"/>
            <p:cNvSpPr/>
            <p:nvPr/>
          </p:nvSpPr>
          <p:spPr>
            <a:xfrm>
              <a:off x="0" y="0"/>
              <a:ext cx="6525357" cy="5126990"/>
            </a:xfrm>
            <a:custGeom>
              <a:avLst/>
              <a:gdLst/>
              <a:ahLst/>
              <a:cxnLst/>
              <a:rect l="l" t="t" r="r" b="b"/>
              <a:pathLst>
                <a:path w="6525357" h="5126990">
                  <a:moveTo>
                    <a:pt x="3703417" y="0"/>
                  </a:moveTo>
                  <a:lnTo>
                    <a:pt x="0" y="0"/>
                  </a:lnTo>
                  <a:lnTo>
                    <a:pt x="2821940" y="2564130"/>
                  </a:lnTo>
                  <a:lnTo>
                    <a:pt x="0" y="5126990"/>
                  </a:lnTo>
                  <a:lnTo>
                    <a:pt x="3703417" y="5126990"/>
                  </a:lnTo>
                  <a:lnTo>
                    <a:pt x="6525357" y="2564130"/>
                  </a:lnTo>
                  <a:close/>
                </a:path>
              </a:pathLst>
            </a:custGeom>
            <a:solidFill>
              <a:srgbClr val="F2F2F2"/>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28340" y="3219450"/>
            <a:ext cx="2496919" cy="3218793"/>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27120" y="3219450"/>
            <a:ext cx="2496919" cy="32187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17978" y="4033803"/>
            <a:ext cx="872262" cy="872262"/>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160342" y="4206470"/>
            <a:ext cx="966778" cy="699596"/>
          </a:xfrm>
          <a:prstGeom prst="rect">
            <a:avLst/>
          </a:prstGeom>
        </p:spPr>
      </p:pic>
      <p:sp>
        <p:nvSpPr>
          <p:cNvPr id="18" name="TextBox 18"/>
          <p:cNvSpPr txBox="1"/>
          <p:nvPr/>
        </p:nvSpPr>
        <p:spPr>
          <a:xfrm>
            <a:off x="216748" y="3812904"/>
            <a:ext cx="2365208" cy="1045274"/>
          </a:xfrm>
          <a:prstGeom prst="rect">
            <a:avLst/>
          </a:prstGeom>
        </p:spPr>
        <p:txBody>
          <a:bodyPr lIns="0" tIns="0" rIns="0" bIns="0" rtlCol="0" anchor="t">
            <a:spAutoFit/>
          </a:bodyPr>
          <a:lstStyle/>
          <a:p>
            <a:pPr algn="ctr">
              <a:lnSpc>
                <a:spcPts val="4222"/>
              </a:lnSpc>
            </a:pPr>
            <a:r>
              <a:rPr lang="en-US" sz="2814" spc="56">
                <a:solidFill>
                  <a:srgbClr val="FFFFFF"/>
                </a:solidFill>
                <a:latin typeface="Montserrat Classic Bold"/>
              </a:rPr>
              <a:t>ÇOCUĞUN DAVRANIŞI</a:t>
            </a:r>
          </a:p>
        </p:txBody>
      </p:sp>
      <p:sp>
        <p:nvSpPr>
          <p:cNvPr id="19" name="TextBox 19"/>
          <p:cNvSpPr txBox="1"/>
          <p:nvPr/>
        </p:nvSpPr>
        <p:spPr>
          <a:xfrm>
            <a:off x="3628340" y="3279504"/>
            <a:ext cx="2496919" cy="2112074"/>
          </a:xfrm>
          <a:prstGeom prst="rect">
            <a:avLst/>
          </a:prstGeom>
        </p:spPr>
        <p:txBody>
          <a:bodyPr lIns="0" tIns="0" rIns="0" bIns="0" rtlCol="0" anchor="t">
            <a:spAutoFit/>
          </a:bodyPr>
          <a:lstStyle/>
          <a:p>
            <a:pPr algn="ctr">
              <a:lnSpc>
                <a:spcPts val="4222"/>
              </a:lnSpc>
            </a:pPr>
            <a:r>
              <a:rPr lang="en-US" sz="2814" spc="56">
                <a:solidFill>
                  <a:srgbClr val="FFFFFF"/>
                </a:solidFill>
                <a:latin typeface="Montserrat Classic Bold"/>
              </a:rPr>
              <a:t> DAVRANIŞIN SİZE OLAN ETKİSİ</a:t>
            </a:r>
          </a:p>
        </p:txBody>
      </p:sp>
      <p:sp>
        <p:nvSpPr>
          <p:cNvPr id="20" name="TextBox 20"/>
          <p:cNvSpPr txBox="1"/>
          <p:nvPr/>
        </p:nvSpPr>
        <p:spPr>
          <a:xfrm>
            <a:off x="7127120" y="3812904"/>
            <a:ext cx="2496919" cy="1578674"/>
          </a:xfrm>
          <a:prstGeom prst="rect">
            <a:avLst/>
          </a:prstGeom>
        </p:spPr>
        <p:txBody>
          <a:bodyPr lIns="0" tIns="0" rIns="0" bIns="0" rtlCol="0" anchor="t">
            <a:spAutoFit/>
          </a:bodyPr>
          <a:lstStyle/>
          <a:p>
            <a:pPr algn="ctr">
              <a:lnSpc>
                <a:spcPts val="4222"/>
              </a:lnSpc>
            </a:pPr>
            <a:r>
              <a:rPr lang="en-US" sz="2814" spc="56">
                <a:solidFill>
                  <a:srgbClr val="FFFFFF"/>
                </a:solidFill>
                <a:latin typeface="Montserrat Classic Bold"/>
              </a:rPr>
              <a:t> KENDİNİ İFADE ETMEK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0" y="2695446"/>
            <a:ext cx="3653959" cy="908623"/>
          </a:xfrm>
          <a:prstGeom prst="rect">
            <a:avLst/>
          </a:prstGeom>
        </p:spPr>
        <p:txBody>
          <a:bodyPr lIns="0" tIns="0" rIns="0" bIns="0" rtlCol="0" anchor="t">
            <a:spAutoFit/>
          </a:bodyPr>
          <a:lstStyle/>
          <a:p>
            <a:pPr>
              <a:lnSpc>
                <a:spcPts val="6766"/>
              </a:lnSpc>
            </a:pPr>
            <a:r>
              <a:rPr lang="en-US" sz="6976" spc="139">
                <a:solidFill>
                  <a:srgbClr val="FFFFFF"/>
                </a:solidFill>
                <a:latin typeface="Montserrat Classic Bold"/>
              </a:rPr>
              <a:t>ÖRNEK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53959" y="474134"/>
            <a:ext cx="5915625" cy="6290731"/>
          </a:xfrm>
          <a:prstGeom prst="rect">
            <a:avLst/>
          </a:prstGeom>
        </p:spPr>
        <p:txBody>
          <a:bodyPr lIns="0" tIns="0" rIns="0" bIns="0" rtlCol="0" anchor="t">
            <a:spAutoFit/>
          </a:bodyPr>
          <a:lstStyle/>
          <a:p>
            <a:pPr>
              <a:lnSpc>
                <a:spcPts val="3847"/>
              </a:lnSpc>
            </a:pPr>
            <a:r>
              <a:rPr lang="en-US" sz="2564" spc="51">
                <a:solidFill>
                  <a:srgbClr val="FFFFFF"/>
                </a:solidFill>
                <a:latin typeface="Montserrat Light"/>
              </a:rPr>
              <a:t>    Kardeşine vurmanı istemiyorum, bu onun canını yakıyor ve ona zarar da verebilirsin, bu beni korkutuyor ve üzüyor.” </a:t>
            </a:r>
          </a:p>
          <a:p>
            <a:pPr>
              <a:lnSpc>
                <a:spcPts val="3847"/>
              </a:lnSpc>
            </a:pPr>
            <a:r>
              <a:rPr lang="en-US" sz="2564" spc="51">
                <a:solidFill>
                  <a:srgbClr val="FFFFFF"/>
                </a:solidFill>
                <a:latin typeface="Montserrat Light"/>
              </a:rPr>
              <a:t>    Sadece makarna ve pilav yiyerek beslendiğinde, senin sağlıklı beslenemediğini düşünüyorum. Bu sağlığın konusunda beni endişelendiriyor. </a:t>
            </a:r>
          </a:p>
          <a:p>
            <a:pPr>
              <a:lnSpc>
                <a:spcPts val="3847"/>
              </a:lnSpc>
            </a:pPr>
            <a:r>
              <a:rPr lang="en-US" sz="2564" spc="51">
                <a:solidFill>
                  <a:srgbClr val="FFFFFF"/>
                </a:solidFill>
                <a:latin typeface="Montserrat Light"/>
              </a:rPr>
              <a:t>    Telefonla oynaman benim kendimi yalnız hissetmeme neden oluyor, bu da beni çok üzüyor.  </a:t>
            </a:r>
          </a:p>
          <a:p>
            <a:pPr>
              <a:lnSpc>
                <a:spcPts val="3847"/>
              </a:lnSpc>
            </a:pPr>
            <a:endParaRPr lang="en-US" sz="2564"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0" y="6553200"/>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53959" y="587729"/>
            <a:ext cx="321531" cy="287582"/>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a:off x="3618672" y="2543046"/>
            <a:ext cx="356818" cy="285454"/>
            <a:chOff x="0" y="0"/>
            <a:chExt cx="6408833" cy="5126990"/>
          </a:xfrm>
        </p:grpSpPr>
        <p:sp>
          <p:nvSpPr>
            <p:cNvPr id="16" name="Freeform 1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7" name="Group 17"/>
          <p:cNvGrpSpPr/>
          <p:nvPr/>
        </p:nvGrpSpPr>
        <p:grpSpPr>
          <a:xfrm>
            <a:off x="3618672" y="4987829"/>
            <a:ext cx="321531" cy="287582"/>
            <a:chOff x="0" y="0"/>
            <a:chExt cx="5732310" cy="5126990"/>
          </a:xfrm>
        </p:grpSpPr>
        <p:sp>
          <p:nvSpPr>
            <p:cNvPr id="18" name="Freeform 1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739" y="4416715"/>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396499" y="237282"/>
            <a:ext cx="6819900" cy="1583502"/>
          </a:xfrm>
          <a:prstGeom prst="rect">
            <a:avLst/>
          </a:prstGeom>
        </p:spPr>
        <p:txBody>
          <a:bodyPr lIns="0" tIns="0" rIns="0" bIns="0" rtlCol="0" anchor="t">
            <a:spAutoFit/>
          </a:bodyPr>
          <a:lstStyle/>
          <a:p>
            <a:pPr>
              <a:lnSpc>
                <a:spcPts val="6087"/>
              </a:lnSpc>
            </a:pPr>
            <a:r>
              <a:rPr lang="en-US" sz="6276" spc="125">
                <a:solidFill>
                  <a:srgbClr val="FFFFFF"/>
                </a:solidFill>
                <a:latin typeface="Montserrat Classic Bold"/>
              </a:rPr>
              <a:t>ÇOCUKLAR VE OYUN</a:t>
            </a:r>
          </a:p>
        </p:txBody>
      </p:sp>
      <p:grpSp>
        <p:nvGrpSpPr>
          <p:cNvPr id="5" name="Group 5"/>
          <p:cNvGrpSpPr/>
          <p:nvPr/>
        </p:nvGrpSpPr>
        <p:grpSpPr>
          <a:xfrm rot="-5400000">
            <a:off x="625006" y="6306997"/>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210045" y="2991533"/>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56129" y="197045"/>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353812" y="2268312"/>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1098610" y="3303025"/>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rot="-70959">
            <a:off x="2325726" y="2104504"/>
            <a:ext cx="297441" cy="267266"/>
            <a:chOff x="0" y="0"/>
            <a:chExt cx="5732310" cy="5126990"/>
          </a:xfrm>
        </p:grpSpPr>
        <p:sp>
          <p:nvSpPr>
            <p:cNvPr id="16" name="Freeform 1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7" name="Group 17"/>
          <p:cNvGrpSpPr/>
          <p:nvPr/>
        </p:nvGrpSpPr>
        <p:grpSpPr>
          <a:xfrm rot="-70959">
            <a:off x="2247778" y="3305296"/>
            <a:ext cx="297441" cy="267266"/>
            <a:chOff x="0" y="0"/>
            <a:chExt cx="5732310" cy="5126990"/>
          </a:xfrm>
        </p:grpSpPr>
        <p:sp>
          <p:nvSpPr>
            <p:cNvPr id="18" name="Freeform 1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9" name="Group 19"/>
          <p:cNvGrpSpPr/>
          <p:nvPr/>
        </p:nvGrpSpPr>
        <p:grpSpPr>
          <a:xfrm rot="-70959">
            <a:off x="2325726" y="5173190"/>
            <a:ext cx="297441" cy="267266"/>
            <a:chOff x="0" y="0"/>
            <a:chExt cx="5732310" cy="5126990"/>
          </a:xfrm>
        </p:grpSpPr>
        <p:sp>
          <p:nvSpPr>
            <p:cNvPr id="20" name="Freeform 2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sp>
        <p:nvSpPr>
          <p:cNvPr id="21" name="TextBox 21"/>
          <p:cNvSpPr txBox="1"/>
          <p:nvPr/>
        </p:nvSpPr>
        <p:spPr>
          <a:xfrm>
            <a:off x="2683044" y="2003649"/>
            <a:ext cx="6994356" cy="5919727"/>
          </a:xfrm>
          <a:prstGeom prst="rect">
            <a:avLst/>
          </a:prstGeom>
        </p:spPr>
        <p:txBody>
          <a:bodyPr wrap="square" lIns="0" tIns="0" rIns="0" bIns="0" rtlCol="0" anchor="t">
            <a:spAutoFit/>
          </a:bodyPr>
          <a:lstStyle/>
          <a:p>
            <a:pPr>
              <a:lnSpc>
                <a:spcPts val="3080"/>
              </a:lnSpc>
            </a:pPr>
            <a:r>
              <a:rPr lang="en-US" sz="3176" spc="63" dirty="0" err="1">
                <a:solidFill>
                  <a:srgbClr val="FFFFFF"/>
                </a:solidFill>
                <a:latin typeface="Montserrat Light"/>
              </a:rPr>
              <a:t>Erken</a:t>
            </a:r>
            <a:r>
              <a:rPr lang="en-US" sz="3176" spc="63" dirty="0">
                <a:solidFill>
                  <a:srgbClr val="FFFFFF"/>
                </a:solidFill>
                <a:latin typeface="Montserrat Light"/>
              </a:rPr>
              <a:t> </a:t>
            </a:r>
            <a:r>
              <a:rPr lang="en-US" sz="3176" spc="63" dirty="0" err="1">
                <a:solidFill>
                  <a:srgbClr val="FFFFFF"/>
                </a:solidFill>
                <a:latin typeface="Montserrat Light"/>
              </a:rPr>
              <a:t>çocukluk</a:t>
            </a:r>
            <a:r>
              <a:rPr lang="en-US" sz="3176" spc="63" dirty="0">
                <a:solidFill>
                  <a:srgbClr val="FFFFFF"/>
                </a:solidFill>
                <a:latin typeface="Montserrat Light"/>
              </a:rPr>
              <a:t> </a:t>
            </a:r>
            <a:r>
              <a:rPr lang="en-US" sz="3176" spc="63" dirty="0" err="1">
                <a:solidFill>
                  <a:srgbClr val="FFFFFF"/>
                </a:solidFill>
                <a:latin typeface="Montserrat Light"/>
              </a:rPr>
              <a:t>döneminde</a:t>
            </a:r>
            <a:r>
              <a:rPr lang="en-US" sz="3176" spc="63" dirty="0">
                <a:solidFill>
                  <a:srgbClr val="FFFFFF"/>
                </a:solidFill>
                <a:latin typeface="Montserrat Light"/>
              </a:rPr>
              <a:t> </a:t>
            </a:r>
            <a:r>
              <a:rPr lang="en-US" sz="3176" spc="63" dirty="0" err="1">
                <a:solidFill>
                  <a:srgbClr val="FFFFFF"/>
                </a:solidFill>
                <a:latin typeface="Montserrat Light"/>
              </a:rPr>
              <a:t>çocuklar</a:t>
            </a:r>
            <a:r>
              <a:rPr lang="en-US" sz="3176" spc="63" dirty="0">
                <a:solidFill>
                  <a:srgbClr val="FFFFFF"/>
                </a:solidFill>
                <a:latin typeface="Montserrat Light"/>
              </a:rPr>
              <a:t> </a:t>
            </a:r>
            <a:r>
              <a:rPr lang="en-US" sz="3176" spc="63" dirty="0" err="1">
                <a:solidFill>
                  <a:srgbClr val="FFFFFF"/>
                </a:solidFill>
                <a:latin typeface="Montserrat Light"/>
              </a:rPr>
              <a:t>kendilerini</a:t>
            </a:r>
            <a:r>
              <a:rPr lang="en-US" sz="3176" spc="63" dirty="0">
                <a:solidFill>
                  <a:srgbClr val="FFFFFF"/>
                </a:solidFill>
                <a:latin typeface="Montserrat Light"/>
              </a:rPr>
              <a:t> en </a:t>
            </a:r>
            <a:r>
              <a:rPr lang="en-US" sz="3176" spc="63" dirty="0" err="1">
                <a:solidFill>
                  <a:srgbClr val="FFFFFF"/>
                </a:solidFill>
                <a:latin typeface="Montserrat Light"/>
              </a:rPr>
              <a:t>iyi</a:t>
            </a:r>
            <a:r>
              <a:rPr lang="en-US" sz="3176" spc="63" dirty="0">
                <a:solidFill>
                  <a:srgbClr val="FFFFFF"/>
                </a:solidFill>
                <a:latin typeface="Montserrat Light"/>
              </a:rPr>
              <a:t> </a:t>
            </a:r>
            <a:r>
              <a:rPr lang="en-US" sz="3176" spc="63" dirty="0" err="1">
                <a:solidFill>
                  <a:srgbClr val="FFFFFF"/>
                </a:solidFill>
                <a:latin typeface="Montserrat Light"/>
              </a:rPr>
              <a:t>oyunla</a:t>
            </a:r>
            <a:r>
              <a:rPr lang="en-US" sz="3176" spc="63" dirty="0">
                <a:solidFill>
                  <a:srgbClr val="FFFFFF"/>
                </a:solidFill>
                <a:latin typeface="Montserrat Light"/>
              </a:rPr>
              <a:t> </a:t>
            </a:r>
            <a:r>
              <a:rPr lang="en-US" sz="3176" spc="63" dirty="0" err="1">
                <a:solidFill>
                  <a:srgbClr val="FFFFFF"/>
                </a:solidFill>
                <a:latin typeface="Montserrat Light"/>
              </a:rPr>
              <a:t>ifade</a:t>
            </a:r>
            <a:r>
              <a:rPr lang="en-US" sz="3176" spc="63" dirty="0">
                <a:solidFill>
                  <a:srgbClr val="FFFFFF"/>
                </a:solidFill>
                <a:latin typeface="Montserrat Light"/>
              </a:rPr>
              <a:t> </a:t>
            </a:r>
            <a:r>
              <a:rPr lang="en-US" sz="3176" spc="63" dirty="0" err="1">
                <a:solidFill>
                  <a:srgbClr val="FFFFFF"/>
                </a:solidFill>
                <a:latin typeface="Montserrat Light"/>
              </a:rPr>
              <a:t>eder</a:t>
            </a:r>
            <a:r>
              <a:rPr lang="en-US" sz="3176" spc="63" dirty="0">
                <a:solidFill>
                  <a:srgbClr val="FFFFFF"/>
                </a:solidFill>
                <a:latin typeface="Montserrat Light"/>
              </a:rPr>
              <a:t>. </a:t>
            </a:r>
          </a:p>
          <a:p>
            <a:pPr>
              <a:lnSpc>
                <a:spcPts val="3080"/>
              </a:lnSpc>
            </a:pPr>
            <a:r>
              <a:rPr lang="en-US" sz="3176" spc="63" dirty="0" err="1">
                <a:solidFill>
                  <a:srgbClr val="FFFFFF"/>
                </a:solidFill>
                <a:latin typeface="Montserrat Light"/>
              </a:rPr>
              <a:t>Oyun</a:t>
            </a:r>
            <a:r>
              <a:rPr lang="en-US" sz="3176" spc="63" dirty="0">
                <a:solidFill>
                  <a:srgbClr val="FFFFFF"/>
                </a:solidFill>
                <a:latin typeface="Montserrat Light"/>
              </a:rPr>
              <a:t> </a:t>
            </a:r>
            <a:r>
              <a:rPr lang="en-US" sz="3176" spc="63" dirty="0" err="1">
                <a:solidFill>
                  <a:srgbClr val="FFFFFF"/>
                </a:solidFill>
                <a:latin typeface="Montserrat Light"/>
              </a:rPr>
              <a:t>süreci</a:t>
            </a:r>
            <a:r>
              <a:rPr lang="en-US" sz="3176" spc="63" dirty="0">
                <a:solidFill>
                  <a:srgbClr val="FFFFFF"/>
                </a:solidFill>
                <a:latin typeface="Montserrat Light"/>
              </a:rPr>
              <a:t> </a:t>
            </a:r>
            <a:r>
              <a:rPr lang="en-US" sz="3176" spc="63" dirty="0" err="1">
                <a:solidFill>
                  <a:srgbClr val="FFFFFF"/>
                </a:solidFill>
                <a:latin typeface="Montserrat Light"/>
              </a:rPr>
              <a:t>çocukların</a:t>
            </a:r>
            <a:r>
              <a:rPr lang="en-US" sz="3176" spc="63" dirty="0">
                <a:solidFill>
                  <a:srgbClr val="FFFFFF"/>
                </a:solidFill>
                <a:latin typeface="Montserrat Light"/>
              </a:rPr>
              <a:t> </a:t>
            </a:r>
            <a:r>
              <a:rPr lang="en-US" sz="3176" spc="63" dirty="0" err="1">
                <a:solidFill>
                  <a:srgbClr val="FFFFFF"/>
                </a:solidFill>
                <a:latin typeface="Montserrat Light"/>
              </a:rPr>
              <a:t>kendi</a:t>
            </a:r>
            <a:r>
              <a:rPr lang="en-US" sz="3176" spc="63" dirty="0">
                <a:solidFill>
                  <a:srgbClr val="FFFFFF"/>
                </a:solidFill>
                <a:latin typeface="Montserrat Light"/>
              </a:rPr>
              <a:t> </a:t>
            </a:r>
            <a:r>
              <a:rPr lang="en-US" sz="3176" spc="63" dirty="0" err="1">
                <a:solidFill>
                  <a:srgbClr val="FFFFFF"/>
                </a:solidFill>
                <a:latin typeface="Montserrat Light"/>
              </a:rPr>
              <a:t>duygularını</a:t>
            </a:r>
            <a:r>
              <a:rPr lang="en-US" sz="3176" spc="63" dirty="0">
                <a:solidFill>
                  <a:srgbClr val="FFFFFF"/>
                </a:solidFill>
                <a:latin typeface="Montserrat Light"/>
              </a:rPr>
              <a:t> </a:t>
            </a:r>
            <a:r>
              <a:rPr lang="en-US" sz="3176" spc="63" dirty="0" err="1">
                <a:solidFill>
                  <a:srgbClr val="FFFFFF"/>
                </a:solidFill>
                <a:latin typeface="Montserrat Light"/>
              </a:rPr>
              <a:t>anlaması</a:t>
            </a:r>
            <a:r>
              <a:rPr lang="en-US" sz="3176" spc="63" dirty="0">
                <a:solidFill>
                  <a:srgbClr val="FFFFFF"/>
                </a:solidFill>
                <a:latin typeface="Montserrat Light"/>
              </a:rPr>
              <a:t> </a:t>
            </a:r>
            <a:r>
              <a:rPr lang="en-US" sz="3176" spc="63" dirty="0" err="1">
                <a:solidFill>
                  <a:srgbClr val="FFFFFF"/>
                </a:solidFill>
                <a:latin typeface="Montserrat Light"/>
              </a:rPr>
              <a:t>kadar</a:t>
            </a:r>
            <a:r>
              <a:rPr lang="en-US" sz="3176" spc="63" dirty="0">
                <a:solidFill>
                  <a:srgbClr val="FFFFFF"/>
                </a:solidFill>
                <a:latin typeface="Montserrat Light"/>
              </a:rPr>
              <a:t> </a:t>
            </a:r>
            <a:r>
              <a:rPr lang="en-US" sz="3176" spc="63" dirty="0" err="1">
                <a:solidFill>
                  <a:srgbClr val="FFFFFF"/>
                </a:solidFill>
                <a:latin typeface="Montserrat Light"/>
              </a:rPr>
              <a:t>başkalarının</a:t>
            </a:r>
            <a:r>
              <a:rPr lang="en-US" sz="3176" spc="63" dirty="0">
                <a:solidFill>
                  <a:srgbClr val="FFFFFF"/>
                </a:solidFill>
                <a:latin typeface="Montserrat Light"/>
              </a:rPr>
              <a:t> </a:t>
            </a:r>
            <a:r>
              <a:rPr lang="en-US" sz="3176" spc="63" dirty="0" err="1">
                <a:solidFill>
                  <a:srgbClr val="FFFFFF"/>
                </a:solidFill>
                <a:latin typeface="Montserrat Light"/>
              </a:rPr>
              <a:t>duyguları</a:t>
            </a:r>
            <a:r>
              <a:rPr lang="en-US" sz="3176" spc="63" dirty="0">
                <a:solidFill>
                  <a:srgbClr val="FFFFFF"/>
                </a:solidFill>
                <a:latin typeface="Montserrat Light"/>
              </a:rPr>
              <a:t> </a:t>
            </a:r>
            <a:r>
              <a:rPr lang="en-US" sz="3176" spc="63" dirty="0" err="1" smtClean="0">
                <a:solidFill>
                  <a:srgbClr val="FFFFFF"/>
                </a:solidFill>
                <a:latin typeface="Montserrat Light"/>
              </a:rPr>
              <a:t>olduğunu</a:t>
            </a:r>
            <a:r>
              <a:rPr lang="tr-TR" sz="3176" spc="63" dirty="0">
                <a:solidFill>
                  <a:srgbClr val="FFFFFF"/>
                </a:solidFill>
                <a:latin typeface="Montserrat Light"/>
              </a:rPr>
              <a:t>n</a:t>
            </a:r>
            <a:r>
              <a:rPr lang="en-US" sz="3176" spc="63" dirty="0" smtClean="0">
                <a:solidFill>
                  <a:srgbClr val="FFFFFF"/>
                </a:solidFill>
                <a:latin typeface="Montserrat Light"/>
              </a:rPr>
              <a:t> </a:t>
            </a:r>
            <a:r>
              <a:rPr lang="en-US" sz="3176" spc="63" dirty="0">
                <a:solidFill>
                  <a:srgbClr val="FFFFFF"/>
                </a:solidFill>
                <a:latin typeface="Montserrat Light"/>
              </a:rPr>
              <a:t>da </a:t>
            </a:r>
            <a:r>
              <a:rPr lang="en-US" sz="3176" spc="63" dirty="0" err="1">
                <a:solidFill>
                  <a:srgbClr val="FFFFFF"/>
                </a:solidFill>
                <a:latin typeface="Montserrat Light"/>
              </a:rPr>
              <a:t>farkına</a:t>
            </a:r>
            <a:r>
              <a:rPr lang="en-US" sz="3176" spc="63" dirty="0">
                <a:solidFill>
                  <a:srgbClr val="FFFFFF"/>
                </a:solidFill>
                <a:latin typeface="Montserrat Light"/>
              </a:rPr>
              <a:t> </a:t>
            </a:r>
            <a:r>
              <a:rPr lang="en-US" sz="3176" spc="63" dirty="0" err="1">
                <a:solidFill>
                  <a:srgbClr val="FFFFFF"/>
                </a:solidFill>
                <a:latin typeface="Montserrat Light"/>
              </a:rPr>
              <a:t>varması</a:t>
            </a:r>
            <a:r>
              <a:rPr lang="en-US" sz="3176" spc="63" dirty="0">
                <a:solidFill>
                  <a:srgbClr val="FFFFFF"/>
                </a:solidFill>
                <a:latin typeface="Montserrat Light"/>
              </a:rPr>
              <a:t> </a:t>
            </a:r>
            <a:r>
              <a:rPr lang="en-US" sz="3176" spc="63" dirty="0" err="1">
                <a:solidFill>
                  <a:srgbClr val="FFFFFF"/>
                </a:solidFill>
                <a:latin typeface="Montserrat Light"/>
              </a:rPr>
              <a:t>için</a:t>
            </a:r>
            <a:r>
              <a:rPr lang="en-US" sz="3176" spc="63" dirty="0">
                <a:solidFill>
                  <a:srgbClr val="FFFFFF"/>
                </a:solidFill>
                <a:latin typeface="Montserrat Light"/>
              </a:rPr>
              <a:t> </a:t>
            </a:r>
            <a:r>
              <a:rPr lang="en-US" sz="3176" spc="63" dirty="0" err="1">
                <a:solidFill>
                  <a:srgbClr val="FFFFFF"/>
                </a:solidFill>
                <a:latin typeface="Montserrat Light"/>
              </a:rPr>
              <a:t>etkileşimli</a:t>
            </a:r>
            <a:r>
              <a:rPr lang="en-US" sz="3176" spc="63" dirty="0">
                <a:solidFill>
                  <a:srgbClr val="FFFFFF"/>
                </a:solidFill>
                <a:latin typeface="Montserrat Light"/>
              </a:rPr>
              <a:t> </a:t>
            </a:r>
            <a:r>
              <a:rPr lang="en-US" sz="3176" spc="63" dirty="0" err="1">
                <a:solidFill>
                  <a:srgbClr val="FFFFFF"/>
                </a:solidFill>
                <a:latin typeface="Montserrat Light"/>
              </a:rPr>
              <a:t>bir</a:t>
            </a:r>
            <a:r>
              <a:rPr lang="en-US" sz="3176" spc="63" dirty="0">
                <a:solidFill>
                  <a:srgbClr val="FFFFFF"/>
                </a:solidFill>
                <a:latin typeface="Montserrat Light"/>
              </a:rPr>
              <a:t> </a:t>
            </a:r>
            <a:r>
              <a:rPr lang="en-US" sz="3176" spc="63" dirty="0" err="1">
                <a:solidFill>
                  <a:srgbClr val="FFFFFF"/>
                </a:solidFill>
                <a:latin typeface="Montserrat Light"/>
              </a:rPr>
              <a:t>ortamdır</a:t>
            </a:r>
            <a:r>
              <a:rPr lang="en-US" sz="3176" spc="63" dirty="0">
                <a:solidFill>
                  <a:srgbClr val="FFFFFF"/>
                </a:solidFill>
                <a:latin typeface="Montserrat Light"/>
              </a:rPr>
              <a:t>. </a:t>
            </a:r>
          </a:p>
          <a:p>
            <a:pPr>
              <a:lnSpc>
                <a:spcPts val="3080"/>
              </a:lnSpc>
            </a:pPr>
            <a:r>
              <a:rPr lang="en-US" sz="3176" spc="63" dirty="0" err="1">
                <a:solidFill>
                  <a:srgbClr val="FFFFFF"/>
                </a:solidFill>
                <a:latin typeface="Montserrat Light"/>
              </a:rPr>
              <a:t>Çocuk</a:t>
            </a:r>
            <a:r>
              <a:rPr lang="en-US" sz="3176" spc="63" dirty="0">
                <a:solidFill>
                  <a:srgbClr val="FFFFFF"/>
                </a:solidFill>
                <a:latin typeface="Montserrat Light"/>
              </a:rPr>
              <a:t> </a:t>
            </a:r>
            <a:r>
              <a:rPr lang="en-US" sz="3176" spc="63" dirty="0" err="1">
                <a:solidFill>
                  <a:srgbClr val="FFFFFF"/>
                </a:solidFill>
                <a:latin typeface="Montserrat Light"/>
              </a:rPr>
              <a:t>oyun</a:t>
            </a:r>
            <a:r>
              <a:rPr lang="en-US" sz="3176" spc="63" dirty="0">
                <a:solidFill>
                  <a:srgbClr val="FFFFFF"/>
                </a:solidFill>
                <a:latin typeface="Montserrat Light"/>
              </a:rPr>
              <a:t> </a:t>
            </a:r>
            <a:r>
              <a:rPr lang="en-US" sz="3176" spc="63" dirty="0" err="1">
                <a:solidFill>
                  <a:srgbClr val="FFFFFF"/>
                </a:solidFill>
                <a:latin typeface="Montserrat Light"/>
              </a:rPr>
              <a:t>yoluyla</a:t>
            </a:r>
            <a:r>
              <a:rPr lang="en-US" sz="3176" spc="63" dirty="0">
                <a:solidFill>
                  <a:srgbClr val="FFFFFF"/>
                </a:solidFill>
                <a:latin typeface="Montserrat Light"/>
              </a:rPr>
              <a:t>, </a:t>
            </a:r>
            <a:r>
              <a:rPr lang="en-US" sz="3176" spc="63" dirty="0" err="1">
                <a:solidFill>
                  <a:srgbClr val="FFFFFF"/>
                </a:solidFill>
                <a:latin typeface="Montserrat Light"/>
              </a:rPr>
              <a:t>baş</a:t>
            </a:r>
            <a:r>
              <a:rPr lang="en-US" sz="3176" spc="63" dirty="0">
                <a:solidFill>
                  <a:srgbClr val="FFFFFF"/>
                </a:solidFill>
                <a:latin typeface="Montserrat Light"/>
              </a:rPr>
              <a:t> </a:t>
            </a:r>
            <a:r>
              <a:rPr lang="en-US" sz="3176" spc="63" dirty="0" err="1">
                <a:solidFill>
                  <a:srgbClr val="FFFFFF"/>
                </a:solidFill>
                <a:latin typeface="Montserrat Light"/>
              </a:rPr>
              <a:t>edemediği</a:t>
            </a:r>
            <a:r>
              <a:rPr lang="en-US" sz="3176" spc="63" dirty="0">
                <a:solidFill>
                  <a:srgbClr val="FFFFFF"/>
                </a:solidFill>
                <a:latin typeface="Montserrat Light"/>
              </a:rPr>
              <a:t> </a:t>
            </a:r>
            <a:r>
              <a:rPr lang="en-US" sz="3176" spc="63" dirty="0" err="1">
                <a:solidFill>
                  <a:srgbClr val="FFFFFF"/>
                </a:solidFill>
                <a:latin typeface="Montserrat Light"/>
              </a:rPr>
              <a:t>duyguları</a:t>
            </a:r>
            <a:r>
              <a:rPr lang="en-US" sz="3176" spc="63" dirty="0">
                <a:solidFill>
                  <a:srgbClr val="FFFFFF"/>
                </a:solidFill>
                <a:latin typeface="Montserrat Light"/>
              </a:rPr>
              <a:t> </a:t>
            </a:r>
            <a:r>
              <a:rPr lang="en-US" sz="3176" spc="63" dirty="0" err="1">
                <a:solidFill>
                  <a:srgbClr val="FFFFFF"/>
                </a:solidFill>
                <a:latin typeface="Montserrat Light"/>
              </a:rPr>
              <a:t>ve</a:t>
            </a:r>
            <a:r>
              <a:rPr lang="en-US" sz="3176" spc="63" dirty="0">
                <a:solidFill>
                  <a:srgbClr val="FFFFFF"/>
                </a:solidFill>
                <a:latin typeface="Montserrat Light"/>
              </a:rPr>
              <a:t> </a:t>
            </a:r>
            <a:r>
              <a:rPr lang="en-US" sz="3176" spc="63" dirty="0" err="1">
                <a:solidFill>
                  <a:srgbClr val="FFFFFF"/>
                </a:solidFill>
                <a:latin typeface="Montserrat Light"/>
              </a:rPr>
              <a:t>yaşadığı</a:t>
            </a:r>
            <a:r>
              <a:rPr lang="en-US" sz="3176" spc="63" dirty="0">
                <a:solidFill>
                  <a:srgbClr val="FFFFFF"/>
                </a:solidFill>
                <a:latin typeface="Montserrat Light"/>
              </a:rPr>
              <a:t> </a:t>
            </a:r>
            <a:r>
              <a:rPr lang="en-US" sz="3176" spc="63" dirty="0" err="1">
                <a:solidFill>
                  <a:srgbClr val="FFFFFF"/>
                </a:solidFill>
                <a:latin typeface="Montserrat Light"/>
              </a:rPr>
              <a:t>zorlukları</a:t>
            </a:r>
            <a:r>
              <a:rPr lang="en-US" sz="3176" spc="63" dirty="0">
                <a:solidFill>
                  <a:srgbClr val="FFFFFF"/>
                </a:solidFill>
                <a:latin typeface="Montserrat Light"/>
              </a:rPr>
              <a:t> </a:t>
            </a:r>
            <a:r>
              <a:rPr lang="en-US" sz="3176" spc="63" dirty="0" err="1">
                <a:solidFill>
                  <a:srgbClr val="FFFFFF"/>
                </a:solidFill>
                <a:latin typeface="Montserrat Light"/>
              </a:rPr>
              <a:t>yeniden</a:t>
            </a:r>
            <a:r>
              <a:rPr lang="en-US" sz="3176" spc="63" dirty="0">
                <a:solidFill>
                  <a:srgbClr val="FFFFFF"/>
                </a:solidFill>
                <a:latin typeface="Montserrat Light"/>
              </a:rPr>
              <a:t> </a:t>
            </a:r>
            <a:r>
              <a:rPr lang="en-US" sz="3176" spc="63" dirty="0" err="1">
                <a:solidFill>
                  <a:srgbClr val="FFFFFF"/>
                </a:solidFill>
                <a:latin typeface="Montserrat Light"/>
              </a:rPr>
              <a:t>canlandırma</a:t>
            </a:r>
            <a:r>
              <a:rPr lang="en-US" sz="3176" spc="63" dirty="0">
                <a:solidFill>
                  <a:srgbClr val="FFFFFF"/>
                </a:solidFill>
                <a:latin typeface="Montserrat Light"/>
              </a:rPr>
              <a:t> </a:t>
            </a:r>
            <a:r>
              <a:rPr lang="en-US" sz="3176" spc="63" dirty="0" err="1">
                <a:solidFill>
                  <a:srgbClr val="FFFFFF"/>
                </a:solidFill>
                <a:latin typeface="Montserrat Light"/>
              </a:rPr>
              <a:t>yaparak</a:t>
            </a:r>
            <a:r>
              <a:rPr lang="en-US" sz="3176" spc="63" dirty="0">
                <a:solidFill>
                  <a:srgbClr val="FFFFFF"/>
                </a:solidFill>
                <a:latin typeface="Montserrat Light"/>
              </a:rPr>
              <a:t> </a:t>
            </a:r>
            <a:r>
              <a:rPr lang="en-US" sz="3176" spc="63" dirty="0" err="1">
                <a:solidFill>
                  <a:srgbClr val="FFFFFF"/>
                </a:solidFill>
                <a:latin typeface="Montserrat Light"/>
              </a:rPr>
              <a:t>deneyimler</a:t>
            </a:r>
            <a:r>
              <a:rPr lang="en-US" sz="3176" spc="63" dirty="0">
                <a:solidFill>
                  <a:srgbClr val="FFFFFF"/>
                </a:solidFill>
                <a:latin typeface="Montserrat Light"/>
              </a:rPr>
              <a:t> </a:t>
            </a:r>
            <a:r>
              <a:rPr lang="en-US" sz="3176" spc="63" dirty="0" err="1">
                <a:solidFill>
                  <a:srgbClr val="FFFFFF"/>
                </a:solidFill>
                <a:latin typeface="Montserrat Light"/>
              </a:rPr>
              <a:t>ve</a:t>
            </a:r>
            <a:r>
              <a:rPr lang="en-US" sz="3176" spc="63" dirty="0">
                <a:solidFill>
                  <a:srgbClr val="FFFFFF"/>
                </a:solidFill>
                <a:latin typeface="Montserrat Light"/>
              </a:rPr>
              <a:t> </a:t>
            </a:r>
            <a:r>
              <a:rPr lang="en-US" sz="3176" spc="63" dirty="0" err="1">
                <a:solidFill>
                  <a:srgbClr val="FFFFFF"/>
                </a:solidFill>
                <a:latin typeface="Montserrat Light"/>
              </a:rPr>
              <a:t>iyileşme</a:t>
            </a:r>
            <a:r>
              <a:rPr lang="en-US" sz="3176" spc="63" dirty="0">
                <a:solidFill>
                  <a:srgbClr val="FFFFFF"/>
                </a:solidFill>
                <a:latin typeface="Montserrat Light"/>
              </a:rPr>
              <a:t> </a:t>
            </a:r>
            <a:r>
              <a:rPr lang="en-US" sz="3176" spc="63" dirty="0" err="1">
                <a:solidFill>
                  <a:srgbClr val="FFFFFF"/>
                </a:solidFill>
                <a:latin typeface="Montserrat Light"/>
              </a:rPr>
              <a:t>fırsatı</a:t>
            </a:r>
            <a:r>
              <a:rPr lang="en-US" sz="3176" spc="63" dirty="0">
                <a:solidFill>
                  <a:srgbClr val="FFFFFF"/>
                </a:solidFill>
                <a:latin typeface="Montserrat Light"/>
              </a:rPr>
              <a:t> </a:t>
            </a:r>
            <a:r>
              <a:rPr lang="en-US" sz="3176" spc="63" dirty="0" err="1">
                <a:solidFill>
                  <a:srgbClr val="FFFFFF"/>
                </a:solidFill>
                <a:latin typeface="Montserrat Light"/>
              </a:rPr>
              <a:t>yakalar</a:t>
            </a:r>
            <a:r>
              <a:rPr lang="en-US" sz="3176" spc="63" dirty="0">
                <a:solidFill>
                  <a:srgbClr val="FFFFFF"/>
                </a:solidFill>
                <a:latin typeface="Montserrat Light"/>
              </a:rPr>
              <a:t>. </a:t>
            </a:r>
          </a:p>
          <a:p>
            <a:pPr>
              <a:lnSpc>
                <a:spcPts val="6087"/>
              </a:lnSpc>
            </a:pPr>
            <a:endParaRPr lang="en-US" sz="3176" spc="63" dirty="0">
              <a:solidFill>
                <a:srgbClr val="FFFFFF"/>
              </a:solidFill>
              <a:latin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2985" y="94956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372042" y="2097331"/>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2668590" y="228653"/>
            <a:ext cx="6998479" cy="1281750"/>
          </a:xfrm>
          <a:prstGeom prst="rect">
            <a:avLst/>
          </a:prstGeom>
        </p:spPr>
        <p:txBody>
          <a:bodyPr lIns="0" tIns="0" rIns="0" bIns="0" rtlCol="0" anchor="t">
            <a:spAutoFit/>
          </a:bodyPr>
          <a:lstStyle/>
          <a:p>
            <a:pPr>
              <a:lnSpc>
                <a:spcPts val="4923"/>
              </a:lnSpc>
            </a:pPr>
            <a:r>
              <a:rPr lang="en-US" sz="5076" spc="101">
                <a:solidFill>
                  <a:srgbClr val="4CB8B4"/>
                </a:solidFill>
                <a:latin typeface="Montserrat Classic Bold"/>
              </a:rPr>
              <a:t>5-12 Yaş Arasındaki Çocuklar;</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47184" y="1912188"/>
            <a:ext cx="6713777" cy="3267451"/>
          </a:xfrm>
          <a:prstGeom prst="rect">
            <a:avLst/>
          </a:prstGeom>
        </p:spPr>
      </p:pic>
      <p:grpSp>
        <p:nvGrpSpPr>
          <p:cNvPr id="8" name="Group 8"/>
          <p:cNvGrpSpPr/>
          <p:nvPr/>
        </p:nvGrpSpPr>
        <p:grpSpPr>
          <a:xfrm>
            <a:off x="7769980" y="1064803"/>
            <a:ext cx="714376" cy="568253"/>
            <a:chOff x="0" y="0"/>
            <a:chExt cx="6346308" cy="5126990"/>
          </a:xfrm>
        </p:grpSpPr>
        <p:sp>
          <p:nvSpPr>
            <p:cNvPr id="9" name="Freeform 9"/>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0" name="Group 10"/>
          <p:cNvGrpSpPr/>
          <p:nvPr/>
        </p:nvGrpSpPr>
        <p:grpSpPr>
          <a:xfrm>
            <a:off x="616946" y="3192885"/>
            <a:ext cx="1517551" cy="1223101"/>
            <a:chOff x="0" y="0"/>
            <a:chExt cx="6361360" cy="5126990"/>
          </a:xfrm>
        </p:grpSpPr>
        <p:sp>
          <p:nvSpPr>
            <p:cNvPr id="11" name="Freeform 11"/>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47184" y="3766574"/>
            <a:ext cx="6713777" cy="3267451"/>
          </a:xfrm>
          <a:prstGeom prst="rect">
            <a:avLst/>
          </a:prstGeom>
        </p:spPr>
      </p:pic>
      <p:sp>
        <p:nvSpPr>
          <p:cNvPr id="13" name="TextBox 13"/>
          <p:cNvSpPr txBox="1"/>
          <p:nvPr/>
        </p:nvSpPr>
        <p:spPr>
          <a:xfrm>
            <a:off x="2955745" y="1845513"/>
            <a:ext cx="6353490" cy="6263068"/>
          </a:xfrm>
          <a:prstGeom prst="rect">
            <a:avLst/>
          </a:prstGeom>
        </p:spPr>
        <p:txBody>
          <a:bodyPr lIns="0" tIns="0" rIns="0" bIns="0" rtlCol="0" anchor="t">
            <a:spAutoFit/>
          </a:bodyPr>
          <a:lstStyle/>
          <a:p>
            <a:pPr>
              <a:lnSpc>
                <a:spcPts val="3322"/>
              </a:lnSpc>
            </a:pPr>
            <a:r>
              <a:rPr lang="en-US" sz="2215" spc="44">
                <a:solidFill>
                  <a:srgbClr val="4CB8B4"/>
                </a:solidFill>
                <a:latin typeface="Montserrat Light"/>
              </a:rPr>
              <a:t>     Kuralları başkası tarafından belirlenmiş oyunları, kurallara uyarak oynarlar. Örneğin saklambaç. </a:t>
            </a:r>
          </a:p>
          <a:p>
            <a:pPr>
              <a:lnSpc>
                <a:spcPts val="3322"/>
              </a:lnSpc>
            </a:pPr>
            <a:r>
              <a:rPr lang="en-US" sz="2215" spc="44">
                <a:solidFill>
                  <a:srgbClr val="4CB8B4"/>
                </a:solidFill>
                <a:latin typeface="Montserrat Light"/>
              </a:rPr>
              <a:t>     İlkokul çocuklarının öğrenmek, üretmek için merakları çok fazladır. Öğretmene ve anne babaya düşen, bu merakı en iyi biçimde değerlendirmeye çalışmaktır.</a:t>
            </a:r>
          </a:p>
          <a:p>
            <a:pPr>
              <a:lnSpc>
                <a:spcPts val="3322"/>
              </a:lnSpc>
            </a:pPr>
            <a:r>
              <a:rPr lang="en-US" sz="2215" spc="44">
                <a:solidFill>
                  <a:srgbClr val="4CB8B4"/>
                </a:solidFill>
                <a:latin typeface="Montserrat Light"/>
              </a:rPr>
              <a:t>    Küçük grup oyunlarını severler. Kuralları kesin ve değişmez olarak algıladıkları için, grup oyunlarında kuralların değiştirilmesine (az da olsa) tepki verirler.</a:t>
            </a:r>
          </a:p>
          <a:p>
            <a:pPr>
              <a:lnSpc>
                <a:spcPts val="3172"/>
              </a:lnSpc>
            </a:pPr>
            <a:endParaRPr lang="en-US" sz="2215" spc="44">
              <a:solidFill>
                <a:srgbClr val="4CB8B4"/>
              </a:solidFill>
              <a:latin typeface="Montserrat Light"/>
            </a:endParaRPr>
          </a:p>
          <a:p>
            <a:pPr>
              <a:lnSpc>
                <a:spcPts val="3172"/>
              </a:lnSpc>
            </a:pPr>
            <a:endParaRPr lang="en-US" sz="2215" spc="44">
              <a:solidFill>
                <a:srgbClr val="4CB8B4"/>
              </a:solidFill>
              <a:latin typeface="Montserrat Light"/>
            </a:endParaRPr>
          </a:p>
          <a:p>
            <a:pPr>
              <a:lnSpc>
                <a:spcPts val="3172"/>
              </a:lnSpc>
            </a:pPr>
            <a:endParaRPr lang="en-US" sz="2215" spc="44">
              <a:solidFill>
                <a:srgbClr val="4CB8B4"/>
              </a:solidFill>
              <a:latin typeface="Montserrat Light"/>
            </a:endParaRPr>
          </a:p>
          <a:p>
            <a:pPr>
              <a:lnSpc>
                <a:spcPts val="3772"/>
              </a:lnSpc>
            </a:pPr>
            <a:endParaRPr lang="en-US" sz="2215" spc="44">
              <a:solidFill>
                <a:srgbClr val="4CB8B4"/>
              </a:solidFill>
              <a:latin typeface="Montserrat Light"/>
            </a:endParaRPr>
          </a:p>
        </p:txBody>
      </p:sp>
      <p:grpSp>
        <p:nvGrpSpPr>
          <p:cNvPr id="14" name="Group 14"/>
          <p:cNvGrpSpPr/>
          <p:nvPr/>
        </p:nvGrpSpPr>
        <p:grpSpPr>
          <a:xfrm>
            <a:off x="8865577" y="6532685"/>
            <a:ext cx="718955" cy="575164"/>
            <a:chOff x="0" y="0"/>
            <a:chExt cx="6408833" cy="5126990"/>
          </a:xfrm>
        </p:grpSpPr>
        <p:sp>
          <p:nvSpPr>
            <p:cNvPr id="15" name="Freeform 1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6" name="Group 16"/>
          <p:cNvGrpSpPr/>
          <p:nvPr/>
        </p:nvGrpSpPr>
        <p:grpSpPr>
          <a:xfrm>
            <a:off x="2887665" y="1954456"/>
            <a:ext cx="357188" cy="285750"/>
            <a:chOff x="0" y="0"/>
            <a:chExt cx="6408833" cy="5126990"/>
          </a:xfrm>
        </p:grpSpPr>
        <p:sp>
          <p:nvSpPr>
            <p:cNvPr id="17" name="Freeform 1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8" name="Group 18"/>
          <p:cNvGrpSpPr/>
          <p:nvPr/>
        </p:nvGrpSpPr>
        <p:grpSpPr>
          <a:xfrm>
            <a:off x="2955745" y="3192885"/>
            <a:ext cx="357188" cy="285750"/>
            <a:chOff x="0" y="0"/>
            <a:chExt cx="6408833" cy="5126990"/>
          </a:xfrm>
        </p:grpSpPr>
        <p:sp>
          <p:nvSpPr>
            <p:cNvPr id="19" name="Freeform 1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20" name="Group 20"/>
          <p:cNvGrpSpPr/>
          <p:nvPr/>
        </p:nvGrpSpPr>
        <p:grpSpPr>
          <a:xfrm>
            <a:off x="2847184" y="4893889"/>
            <a:ext cx="357188" cy="285750"/>
            <a:chOff x="0" y="0"/>
            <a:chExt cx="6408833" cy="5126990"/>
          </a:xfrm>
        </p:grpSpPr>
        <p:sp>
          <p:nvSpPr>
            <p:cNvPr id="21" name="Freeform 21"/>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4824158"/>
            <a:ext cx="2751443" cy="23962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25479" y="1839193"/>
            <a:ext cx="3493193" cy="3113010"/>
          </a:xfrm>
          <a:prstGeom prst="rect">
            <a:avLst/>
          </a:prstGeom>
        </p:spPr>
        <p:txBody>
          <a:bodyPr lIns="0" tIns="0" rIns="0" bIns="0" rtlCol="0" anchor="t">
            <a:spAutoFit/>
          </a:bodyPr>
          <a:lstStyle/>
          <a:p>
            <a:pPr>
              <a:lnSpc>
                <a:spcPts val="4056"/>
              </a:lnSpc>
            </a:pPr>
            <a:r>
              <a:rPr lang="en-US" sz="4182" spc="83">
                <a:solidFill>
                  <a:srgbClr val="FFFFFF"/>
                </a:solidFill>
                <a:latin typeface="Montserrat Classic Bold"/>
              </a:rPr>
              <a:t>OYUNUN ÇOCUĞUN SOSYAL GELİŞİMİNE ETKİSİ</a:t>
            </a:r>
          </a:p>
          <a:p>
            <a:pPr>
              <a:lnSpc>
                <a:spcPts val="4056"/>
              </a:lnSpc>
            </a:pPr>
            <a:endParaRPr lang="en-US" sz="4182" spc="83">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18672" y="428659"/>
            <a:ext cx="5904378" cy="6278917"/>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Çocuklar oyun oynarken aynı zamanda sosyalleşmiş de olur. Arkadaş edinir böylece ailesinin dışındaki insanları tanımış olur.                </a:t>
            </a:r>
          </a:p>
          <a:p>
            <a:pPr>
              <a:lnSpc>
                <a:spcPts val="3839"/>
              </a:lnSpc>
            </a:pPr>
            <a:r>
              <a:rPr lang="en-US" sz="2559" spc="51">
                <a:solidFill>
                  <a:srgbClr val="FFFFFF"/>
                </a:solidFill>
                <a:latin typeface="Montserrat Light"/>
              </a:rPr>
              <a:t>    Başkaları ile ilişki kurar. Grupla beraber oynanan oyunlarda çocuğun bir gruba ait olma becerisi gelişir. </a:t>
            </a:r>
          </a:p>
          <a:p>
            <a:pPr>
              <a:lnSpc>
                <a:spcPts val="3839"/>
              </a:lnSpc>
            </a:pPr>
            <a:r>
              <a:rPr lang="en-US" sz="2559" spc="51">
                <a:solidFill>
                  <a:srgbClr val="FFFFFF"/>
                </a:solidFill>
                <a:latin typeface="Montserrat Light"/>
              </a:rPr>
              <a:t>    Kendi haklarını öğrenirken başkalarının haklarına da saygı duyması gerektiğini öğrenmiş olur.</a:t>
            </a:r>
          </a:p>
          <a:p>
            <a:pPr>
              <a:lnSpc>
                <a:spcPts val="3839"/>
              </a:lnSpc>
            </a:pPr>
            <a:r>
              <a:rPr lang="en-US" sz="2559" spc="51">
                <a:solidFill>
                  <a:srgbClr val="FFFFFF"/>
                </a:solidFill>
                <a:latin typeface="Montserrat Light"/>
              </a:rPr>
              <a:t>     Kazanmayı ve kaybetmeyi öğrenir.</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221845" y="5514845"/>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53959" y="587729"/>
            <a:ext cx="321531" cy="287582"/>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a:off x="3618672" y="2543046"/>
            <a:ext cx="356818" cy="285454"/>
            <a:chOff x="0" y="0"/>
            <a:chExt cx="6408833" cy="5126990"/>
          </a:xfrm>
        </p:grpSpPr>
        <p:sp>
          <p:nvSpPr>
            <p:cNvPr id="16" name="Freeform 1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7" name="Group 17"/>
          <p:cNvGrpSpPr/>
          <p:nvPr/>
        </p:nvGrpSpPr>
        <p:grpSpPr>
          <a:xfrm>
            <a:off x="3653959" y="4495375"/>
            <a:ext cx="321531" cy="287582"/>
            <a:chOff x="0" y="0"/>
            <a:chExt cx="5732310" cy="5126990"/>
          </a:xfrm>
        </p:grpSpPr>
        <p:sp>
          <p:nvSpPr>
            <p:cNvPr id="18" name="Freeform 1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9" name="Group 19"/>
          <p:cNvGrpSpPr/>
          <p:nvPr/>
        </p:nvGrpSpPr>
        <p:grpSpPr>
          <a:xfrm>
            <a:off x="3653959" y="5916260"/>
            <a:ext cx="321531" cy="287582"/>
            <a:chOff x="0" y="0"/>
            <a:chExt cx="5732310" cy="5126990"/>
          </a:xfrm>
        </p:grpSpPr>
        <p:sp>
          <p:nvSpPr>
            <p:cNvPr id="20" name="Freeform 2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25479" y="1839193"/>
            <a:ext cx="3493193" cy="2598660"/>
          </a:xfrm>
          <a:prstGeom prst="rect">
            <a:avLst/>
          </a:prstGeom>
        </p:spPr>
        <p:txBody>
          <a:bodyPr lIns="0" tIns="0" rIns="0" bIns="0" rtlCol="0" anchor="t">
            <a:spAutoFit/>
          </a:bodyPr>
          <a:lstStyle/>
          <a:p>
            <a:pPr>
              <a:lnSpc>
                <a:spcPts val="4056"/>
              </a:lnSpc>
            </a:pPr>
            <a:r>
              <a:rPr lang="en-US" sz="4182" spc="83">
                <a:solidFill>
                  <a:srgbClr val="FFFFFF"/>
                </a:solidFill>
                <a:latin typeface="Montserrat Classic Bold"/>
              </a:rPr>
              <a:t> OYUNUN ÇOCUĞUN ZİHİNSEL GELİŞİMİNE ETKİSİ</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18672" y="799111"/>
            <a:ext cx="5904378" cy="5309647"/>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Çocuk oyun yoluyla sürekli öğrenir. Çevresinde olup biteni keşfeder. </a:t>
            </a:r>
          </a:p>
          <a:p>
            <a:pPr>
              <a:lnSpc>
                <a:spcPts val="3839"/>
              </a:lnSpc>
            </a:pPr>
            <a:endParaRPr lang="en-US" sz="2559" spc="51">
              <a:solidFill>
                <a:srgbClr val="FFFFFF"/>
              </a:solidFill>
              <a:latin typeface="Montserrat Light"/>
            </a:endParaRPr>
          </a:p>
          <a:p>
            <a:pPr>
              <a:lnSpc>
                <a:spcPts val="3839"/>
              </a:lnSpc>
            </a:pPr>
            <a:r>
              <a:rPr lang="en-US" sz="2559" spc="51">
                <a:solidFill>
                  <a:srgbClr val="FFFFFF"/>
                </a:solidFill>
                <a:latin typeface="Montserrat Light"/>
              </a:rPr>
              <a:t>    Sorularla yeni bilgilere ulaşmaya çalışır. </a:t>
            </a:r>
          </a:p>
          <a:p>
            <a:pPr>
              <a:lnSpc>
                <a:spcPts val="3839"/>
              </a:lnSpc>
            </a:pPr>
            <a:endParaRPr lang="en-US" sz="2559" spc="51">
              <a:solidFill>
                <a:srgbClr val="FFFFFF"/>
              </a:solidFill>
              <a:latin typeface="Montserrat Light"/>
            </a:endParaRPr>
          </a:p>
          <a:p>
            <a:pPr>
              <a:lnSpc>
                <a:spcPts val="3839"/>
              </a:lnSpc>
            </a:pPr>
            <a:r>
              <a:rPr lang="en-US" sz="2559" spc="51">
                <a:solidFill>
                  <a:srgbClr val="FFFFFF"/>
                </a:solidFill>
                <a:latin typeface="Montserrat Light"/>
              </a:rPr>
              <a:t>    Dikkatini toplar, günlük hayatta karşılaştığı sorunlarla baş etmeyi öğrenir.</a:t>
            </a: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378878" y="5368424"/>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18672" y="875311"/>
            <a:ext cx="321531" cy="287582"/>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a:off x="3601028" y="2805444"/>
            <a:ext cx="356818" cy="285454"/>
            <a:chOff x="0" y="0"/>
            <a:chExt cx="6408833" cy="5126990"/>
          </a:xfrm>
        </p:grpSpPr>
        <p:sp>
          <p:nvSpPr>
            <p:cNvPr id="16" name="Freeform 1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7" name="Group 17"/>
          <p:cNvGrpSpPr/>
          <p:nvPr/>
        </p:nvGrpSpPr>
        <p:grpSpPr>
          <a:xfrm>
            <a:off x="3618672" y="4294062"/>
            <a:ext cx="321531" cy="287582"/>
            <a:chOff x="0" y="0"/>
            <a:chExt cx="5732310" cy="5126990"/>
          </a:xfrm>
        </p:grpSpPr>
        <p:sp>
          <p:nvSpPr>
            <p:cNvPr id="18" name="Freeform 1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25479" y="1839193"/>
            <a:ext cx="3493193" cy="3113010"/>
          </a:xfrm>
          <a:prstGeom prst="rect">
            <a:avLst/>
          </a:prstGeom>
        </p:spPr>
        <p:txBody>
          <a:bodyPr lIns="0" tIns="0" rIns="0" bIns="0" rtlCol="0" anchor="t">
            <a:spAutoFit/>
          </a:bodyPr>
          <a:lstStyle/>
          <a:p>
            <a:pPr>
              <a:lnSpc>
                <a:spcPts val="4056"/>
              </a:lnSpc>
            </a:pPr>
            <a:r>
              <a:rPr lang="en-US" sz="4182" spc="83">
                <a:solidFill>
                  <a:srgbClr val="FFFFFF"/>
                </a:solidFill>
                <a:latin typeface="Montserrat Classic Bold"/>
              </a:rPr>
              <a:t>OYUNUN ÇOCUĞUN DİL GELİŞİMİNE ETKİSİ</a:t>
            </a:r>
          </a:p>
          <a:p>
            <a:pPr>
              <a:lnSpc>
                <a:spcPts val="4056"/>
              </a:lnSpc>
            </a:pPr>
            <a:endParaRPr lang="en-US" sz="4182" spc="83">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18672" y="799111"/>
            <a:ext cx="5904378" cy="6278917"/>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Çocuk arkadaşları ile oyun oynarken iletişim kurmak için dile ihtiyaç duyar ve bu süreçte dil becerisi gelişmiş olur.  </a:t>
            </a:r>
          </a:p>
          <a:p>
            <a:pPr>
              <a:lnSpc>
                <a:spcPts val="3839"/>
              </a:lnSpc>
            </a:pPr>
            <a:endParaRPr lang="en-US" sz="2559" spc="51">
              <a:solidFill>
                <a:srgbClr val="FFFFFF"/>
              </a:solidFill>
              <a:latin typeface="Montserrat Light"/>
            </a:endParaRPr>
          </a:p>
          <a:p>
            <a:pPr>
              <a:lnSpc>
                <a:spcPts val="3839"/>
              </a:lnSpc>
            </a:pPr>
            <a:r>
              <a:rPr lang="en-US" sz="2559" spc="51">
                <a:solidFill>
                  <a:srgbClr val="FFFFFF"/>
                </a:solidFill>
                <a:latin typeface="Montserrat Light"/>
              </a:rPr>
              <a:t>    Aynı zamanda evcilik gibi oyunlarla da canlandırma yeteneği gelişir. Sesini kullanmayı, iletişim kurmayı becerir. </a:t>
            </a:r>
          </a:p>
          <a:p>
            <a:pPr>
              <a:lnSpc>
                <a:spcPts val="3839"/>
              </a:lnSpc>
            </a:pPr>
            <a:endParaRPr lang="en-US" sz="2559" spc="51">
              <a:solidFill>
                <a:srgbClr val="FFFFFF"/>
              </a:solidFill>
              <a:latin typeface="Montserrat Light"/>
            </a:endParaRPr>
          </a:p>
          <a:p>
            <a:pPr>
              <a:lnSpc>
                <a:spcPts val="3839"/>
              </a:lnSpc>
            </a:pPr>
            <a:r>
              <a:rPr lang="en-US" sz="2559" spc="51">
                <a:solidFill>
                  <a:srgbClr val="FFFFFF"/>
                </a:solidFill>
                <a:latin typeface="Montserrat Light"/>
              </a:rPr>
              <a:t>    Anlama ve anlatma yeteneği gelişir.</a:t>
            </a: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525027" y="5487026"/>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18672" y="942423"/>
            <a:ext cx="321531" cy="287582"/>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a:off x="3583385" y="3348073"/>
            <a:ext cx="356818" cy="285454"/>
            <a:chOff x="0" y="0"/>
            <a:chExt cx="6408833" cy="5126990"/>
          </a:xfrm>
        </p:grpSpPr>
        <p:sp>
          <p:nvSpPr>
            <p:cNvPr id="16" name="Freeform 1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grpSp>
        <p:nvGrpSpPr>
          <p:cNvPr id="17" name="Group 17"/>
          <p:cNvGrpSpPr/>
          <p:nvPr/>
        </p:nvGrpSpPr>
        <p:grpSpPr>
          <a:xfrm>
            <a:off x="3618672" y="5748077"/>
            <a:ext cx="321531" cy="287582"/>
            <a:chOff x="0" y="0"/>
            <a:chExt cx="5732310" cy="5126990"/>
          </a:xfrm>
        </p:grpSpPr>
        <p:sp>
          <p:nvSpPr>
            <p:cNvPr id="18" name="Freeform 1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2985" y="94956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937846" y="2051538"/>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5666"/>
          <a:stretch>
            <a:fillRect/>
          </a:stretch>
        </p:blipFill>
        <p:spPr>
          <a:xfrm>
            <a:off x="3138343" y="1829362"/>
            <a:ext cx="6479249" cy="4816280"/>
          </a:xfrm>
          <a:prstGeom prst="rect">
            <a:avLst/>
          </a:prstGeom>
        </p:spPr>
      </p:pic>
      <p:sp>
        <p:nvSpPr>
          <p:cNvPr id="7" name="TextBox 7"/>
          <p:cNvSpPr txBox="1"/>
          <p:nvPr/>
        </p:nvSpPr>
        <p:spPr>
          <a:xfrm>
            <a:off x="3589324" y="1859419"/>
            <a:ext cx="5496547" cy="4127563"/>
          </a:xfrm>
          <a:prstGeom prst="rect">
            <a:avLst/>
          </a:prstGeom>
        </p:spPr>
        <p:txBody>
          <a:bodyPr lIns="0" tIns="0" rIns="0" bIns="0" rtlCol="0" anchor="t">
            <a:spAutoFit/>
          </a:bodyPr>
          <a:lstStyle/>
          <a:p>
            <a:pPr>
              <a:lnSpc>
                <a:spcPts val="3622"/>
              </a:lnSpc>
            </a:pPr>
            <a:r>
              <a:rPr lang="en-US" sz="2415" spc="48">
                <a:solidFill>
                  <a:srgbClr val="4CB8B4"/>
                </a:solidFill>
                <a:latin typeface="Montserrat Light"/>
              </a:rPr>
              <a:t> </a:t>
            </a:r>
            <a:r>
              <a:rPr lang="en-US" sz="2415" spc="48">
                <a:solidFill>
                  <a:srgbClr val="4CB8B4"/>
                </a:solidFill>
                <a:latin typeface="Montserrat Light Bold"/>
              </a:rPr>
              <a:t>Kendini İfade Etme:</a:t>
            </a:r>
            <a:r>
              <a:rPr lang="en-US" sz="2415" spc="48">
                <a:solidFill>
                  <a:srgbClr val="4CB8B4"/>
                </a:solidFill>
                <a:latin typeface="Montserrat Light"/>
              </a:rPr>
              <a:t> Oyun çocuklar için duygu ve düşüncelerini ifade etmeyi kolaylaştıran en etkin araçtır.</a:t>
            </a:r>
          </a:p>
          <a:p>
            <a:pPr>
              <a:lnSpc>
                <a:spcPts val="3622"/>
              </a:lnSpc>
            </a:pPr>
            <a:r>
              <a:rPr lang="en-US" sz="2415" spc="48">
                <a:solidFill>
                  <a:srgbClr val="4CB8B4"/>
                </a:solidFill>
                <a:latin typeface="Montserrat Light Bold"/>
              </a:rPr>
              <a:t>Doğrudan ve Dolaylı Öğretim:</a:t>
            </a:r>
            <a:r>
              <a:rPr lang="en-US" sz="2415" spc="48">
                <a:solidFill>
                  <a:srgbClr val="4CB8B4"/>
                </a:solidFill>
                <a:latin typeface="Montserrat Light"/>
              </a:rPr>
              <a:t> Çocuklar yeni bilgi ve becerileri oyun yolu ile daha kolay öğrenebilmektedirler.</a:t>
            </a:r>
          </a:p>
          <a:p>
            <a:pPr>
              <a:lnSpc>
                <a:spcPts val="3622"/>
              </a:lnSpc>
            </a:pPr>
            <a:endParaRPr lang="en-US" sz="2415" spc="48">
              <a:solidFill>
                <a:srgbClr val="4CB8B4"/>
              </a:solidFill>
              <a:latin typeface="Montserrat Light"/>
            </a:endParaRPr>
          </a:p>
        </p:txBody>
      </p:sp>
      <p:grpSp>
        <p:nvGrpSpPr>
          <p:cNvPr id="8" name="Group 8"/>
          <p:cNvGrpSpPr/>
          <p:nvPr/>
        </p:nvGrpSpPr>
        <p:grpSpPr>
          <a:xfrm>
            <a:off x="2233246" y="3206262"/>
            <a:ext cx="714376" cy="568253"/>
            <a:chOff x="0" y="0"/>
            <a:chExt cx="6346308" cy="5126990"/>
          </a:xfrm>
        </p:grpSpPr>
        <p:sp>
          <p:nvSpPr>
            <p:cNvPr id="9" name="Freeform 9"/>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0" name="Group 10"/>
          <p:cNvGrpSpPr/>
          <p:nvPr/>
        </p:nvGrpSpPr>
        <p:grpSpPr>
          <a:xfrm>
            <a:off x="297144" y="3774515"/>
            <a:ext cx="1517551" cy="1223101"/>
            <a:chOff x="0" y="0"/>
            <a:chExt cx="6361360" cy="5126990"/>
          </a:xfrm>
        </p:grpSpPr>
        <p:sp>
          <p:nvSpPr>
            <p:cNvPr id="11" name="Freeform 11"/>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2" name="Group 12"/>
          <p:cNvGrpSpPr/>
          <p:nvPr/>
        </p:nvGrpSpPr>
        <p:grpSpPr>
          <a:xfrm>
            <a:off x="8675077" y="6342185"/>
            <a:ext cx="718955" cy="575164"/>
            <a:chOff x="0" y="0"/>
            <a:chExt cx="6408833" cy="5126990"/>
          </a:xfrm>
        </p:grpSpPr>
        <p:sp>
          <p:nvSpPr>
            <p:cNvPr id="13" name="Freeform 13"/>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067" y="5469586"/>
            <a:ext cx="3549257" cy="1845614"/>
          </a:xfrm>
          <a:prstGeom prst="rect">
            <a:avLst/>
          </a:prstGeom>
        </p:spPr>
      </p:pic>
      <p:sp>
        <p:nvSpPr>
          <p:cNvPr id="15" name="TextBox 15"/>
          <p:cNvSpPr txBox="1"/>
          <p:nvPr/>
        </p:nvSpPr>
        <p:spPr>
          <a:xfrm>
            <a:off x="2775547" y="230645"/>
            <a:ext cx="6618485" cy="1598718"/>
          </a:xfrm>
          <a:prstGeom prst="rect">
            <a:avLst/>
          </a:prstGeom>
        </p:spPr>
        <p:txBody>
          <a:bodyPr lIns="0" tIns="0" rIns="0" bIns="0" rtlCol="0" anchor="t">
            <a:spAutoFit/>
          </a:bodyPr>
          <a:lstStyle/>
          <a:p>
            <a:pPr>
              <a:lnSpc>
                <a:spcPts val="4208"/>
              </a:lnSpc>
            </a:pPr>
            <a:r>
              <a:rPr lang="en-US" sz="4338" spc="86">
                <a:solidFill>
                  <a:srgbClr val="4CB8B4"/>
                </a:solidFill>
                <a:latin typeface="Montserrat Classic Bold"/>
              </a:rPr>
              <a:t>OYUNUN İYİLEŞTİRİCİ ETKİLERİ</a:t>
            </a:r>
          </a:p>
          <a:p>
            <a:pPr>
              <a:lnSpc>
                <a:spcPts val="3917"/>
              </a:lnSpc>
            </a:pPr>
            <a:endParaRPr lang="en-US" sz="4338" spc="86">
              <a:solidFill>
                <a:srgbClr val="4CB8B4"/>
              </a:solidFill>
              <a:latin typeface="Montserrat Classic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2985" y="94956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937846" y="2051538"/>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2775547" y="230645"/>
            <a:ext cx="6618485" cy="1598718"/>
          </a:xfrm>
          <a:prstGeom prst="rect">
            <a:avLst/>
          </a:prstGeom>
        </p:spPr>
        <p:txBody>
          <a:bodyPr lIns="0" tIns="0" rIns="0" bIns="0" rtlCol="0" anchor="t">
            <a:spAutoFit/>
          </a:bodyPr>
          <a:lstStyle/>
          <a:p>
            <a:pPr>
              <a:lnSpc>
                <a:spcPts val="4208"/>
              </a:lnSpc>
            </a:pPr>
            <a:r>
              <a:rPr lang="en-US" sz="4338" spc="86">
                <a:solidFill>
                  <a:srgbClr val="4CB8B4"/>
                </a:solidFill>
                <a:latin typeface="Montserrat Classic Bold"/>
              </a:rPr>
              <a:t>OYUNUN İYİLEŞTİRİCİ ETKİLERİ</a:t>
            </a:r>
          </a:p>
          <a:p>
            <a:pPr>
              <a:lnSpc>
                <a:spcPts val="3917"/>
              </a:lnSpc>
            </a:pPr>
            <a:endParaRPr lang="en-US" sz="4338" spc="86">
              <a:solidFill>
                <a:srgbClr val="4CB8B4"/>
              </a:solidFill>
              <a:latin typeface="Montserrat Classic Bold"/>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5666"/>
          <a:stretch>
            <a:fillRect/>
          </a:stretch>
        </p:blipFill>
        <p:spPr>
          <a:xfrm>
            <a:off x="2858710" y="1563943"/>
            <a:ext cx="6814956" cy="5065824"/>
          </a:xfrm>
          <a:prstGeom prst="rect">
            <a:avLst/>
          </a:prstGeom>
        </p:spPr>
      </p:pic>
      <p:sp>
        <p:nvSpPr>
          <p:cNvPr id="8" name="TextBox 8"/>
          <p:cNvSpPr txBox="1"/>
          <p:nvPr/>
        </p:nvSpPr>
        <p:spPr>
          <a:xfrm>
            <a:off x="3227255" y="1594923"/>
            <a:ext cx="6346631" cy="4937189"/>
          </a:xfrm>
          <a:prstGeom prst="rect">
            <a:avLst/>
          </a:prstGeom>
        </p:spPr>
        <p:txBody>
          <a:bodyPr lIns="0" tIns="0" rIns="0" bIns="0" rtlCol="0" anchor="t">
            <a:spAutoFit/>
          </a:bodyPr>
          <a:lstStyle/>
          <a:p>
            <a:pPr>
              <a:lnSpc>
                <a:spcPts val="3622"/>
              </a:lnSpc>
            </a:pPr>
            <a:r>
              <a:rPr lang="en-US" sz="2415" spc="48" dirty="0" err="1">
                <a:solidFill>
                  <a:srgbClr val="4CB8B4"/>
                </a:solidFill>
                <a:latin typeface="Montserrat Light Bold"/>
              </a:rPr>
              <a:t>Duygusal</a:t>
            </a:r>
            <a:r>
              <a:rPr lang="en-US" sz="2415" spc="48" dirty="0">
                <a:solidFill>
                  <a:srgbClr val="4CB8B4"/>
                </a:solidFill>
                <a:latin typeface="Montserrat Light Bold"/>
              </a:rPr>
              <a:t> </a:t>
            </a:r>
            <a:r>
              <a:rPr lang="en-US" sz="2415" spc="48" dirty="0" err="1">
                <a:solidFill>
                  <a:srgbClr val="4CB8B4"/>
                </a:solidFill>
                <a:latin typeface="Montserrat Light Bold"/>
              </a:rPr>
              <a:t>Boşalma</a:t>
            </a:r>
            <a:r>
              <a:rPr lang="en-US" sz="2415" spc="48" dirty="0">
                <a:solidFill>
                  <a:srgbClr val="4CB8B4"/>
                </a:solidFill>
                <a:latin typeface="Montserrat Light Bold"/>
              </a:rPr>
              <a:t>:</a:t>
            </a:r>
            <a:r>
              <a:rPr lang="en-US" sz="2415" spc="48" dirty="0">
                <a:solidFill>
                  <a:srgbClr val="4CB8B4"/>
                </a:solidFill>
                <a:latin typeface="Montserrat Light"/>
              </a:rPr>
              <a:t> </a:t>
            </a:r>
            <a:r>
              <a:rPr lang="en-US" sz="2415" spc="48" dirty="0" err="1">
                <a:solidFill>
                  <a:srgbClr val="4CB8B4"/>
                </a:solidFill>
                <a:latin typeface="Montserrat Light"/>
              </a:rPr>
              <a:t>Çocuklar</a:t>
            </a:r>
            <a:r>
              <a:rPr lang="en-US" sz="2415" spc="48" dirty="0">
                <a:solidFill>
                  <a:srgbClr val="4CB8B4"/>
                </a:solidFill>
                <a:latin typeface="Montserrat Light"/>
              </a:rPr>
              <a:t> </a:t>
            </a:r>
            <a:r>
              <a:rPr lang="en-US" sz="2415" spc="48" dirty="0" err="1">
                <a:solidFill>
                  <a:srgbClr val="4CB8B4"/>
                </a:solidFill>
                <a:latin typeface="Montserrat Light"/>
              </a:rPr>
              <a:t>stres</a:t>
            </a:r>
            <a:r>
              <a:rPr lang="en-US" sz="2415" spc="48" dirty="0">
                <a:solidFill>
                  <a:srgbClr val="4CB8B4"/>
                </a:solidFill>
                <a:latin typeface="Montserrat Light"/>
              </a:rPr>
              <a:t> </a:t>
            </a:r>
            <a:r>
              <a:rPr lang="en-US" sz="2415" spc="48" dirty="0" err="1">
                <a:solidFill>
                  <a:srgbClr val="4CB8B4"/>
                </a:solidFill>
                <a:latin typeface="Montserrat Light"/>
              </a:rPr>
              <a:t>ve</a:t>
            </a:r>
            <a:r>
              <a:rPr lang="en-US" sz="2415" spc="48" dirty="0">
                <a:solidFill>
                  <a:srgbClr val="4CB8B4"/>
                </a:solidFill>
                <a:latin typeface="Montserrat Light"/>
              </a:rPr>
              <a:t> </a:t>
            </a:r>
            <a:r>
              <a:rPr lang="en-US" sz="2415" spc="48" dirty="0" err="1">
                <a:solidFill>
                  <a:srgbClr val="4CB8B4"/>
                </a:solidFill>
                <a:latin typeface="Montserrat Light"/>
              </a:rPr>
              <a:t>travma</a:t>
            </a:r>
            <a:r>
              <a:rPr lang="en-US" sz="2415" spc="48" dirty="0">
                <a:solidFill>
                  <a:srgbClr val="4CB8B4"/>
                </a:solidFill>
                <a:latin typeface="Montserrat Light"/>
              </a:rPr>
              <a:t> </a:t>
            </a:r>
            <a:r>
              <a:rPr lang="en-US" sz="2415" spc="48" dirty="0" err="1">
                <a:solidFill>
                  <a:srgbClr val="4CB8B4"/>
                </a:solidFill>
                <a:latin typeface="Montserrat Light"/>
              </a:rPr>
              <a:t>yaratan</a:t>
            </a:r>
            <a:r>
              <a:rPr lang="en-US" sz="2415" spc="48" dirty="0">
                <a:solidFill>
                  <a:srgbClr val="4CB8B4"/>
                </a:solidFill>
                <a:latin typeface="Montserrat Light"/>
              </a:rPr>
              <a:t> </a:t>
            </a:r>
            <a:r>
              <a:rPr lang="en-US" sz="2415" spc="48" dirty="0" err="1" smtClean="0">
                <a:solidFill>
                  <a:srgbClr val="4CB8B4"/>
                </a:solidFill>
                <a:latin typeface="Montserrat Light"/>
              </a:rPr>
              <a:t>yaşa</a:t>
            </a:r>
            <a:r>
              <a:rPr lang="tr-TR" sz="2415" spc="48" dirty="0" smtClean="0">
                <a:solidFill>
                  <a:srgbClr val="4CB8B4"/>
                </a:solidFill>
                <a:latin typeface="Montserrat Light"/>
              </a:rPr>
              <a:t>m</a:t>
            </a:r>
            <a:r>
              <a:rPr lang="en-US" sz="2415" spc="48" dirty="0" smtClean="0">
                <a:solidFill>
                  <a:srgbClr val="4CB8B4"/>
                </a:solidFill>
                <a:latin typeface="Montserrat Light"/>
              </a:rPr>
              <a:t> </a:t>
            </a:r>
            <a:r>
              <a:rPr lang="en-US" sz="2415" spc="48" dirty="0" err="1">
                <a:solidFill>
                  <a:srgbClr val="4CB8B4"/>
                </a:solidFill>
                <a:latin typeface="Montserrat Light"/>
              </a:rPr>
              <a:t>deneyimlerini</a:t>
            </a:r>
            <a:r>
              <a:rPr lang="en-US" sz="2415" spc="48" dirty="0">
                <a:solidFill>
                  <a:srgbClr val="4CB8B4"/>
                </a:solidFill>
                <a:latin typeface="Montserrat Light"/>
              </a:rPr>
              <a:t> </a:t>
            </a:r>
            <a:r>
              <a:rPr lang="en-US" sz="2415" spc="48" dirty="0" err="1">
                <a:solidFill>
                  <a:srgbClr val="4CB8B4"/>
                </a:solidFill>
                <a:latin typeface="Montserrat Light"/>
              </a:rPr>
              <a:t>oyun</a:t>
            </a:r>
            <a:r>
              <a:rPr lang="en-US" sz="2415" spc="48" dirty="0">
                <a:solidFill>
                  <a:srgbClr val="4CB8B4"/>
                </a:solidFill>
                <a:latin typeface="Montserrat Light"/>
              </a:rPr>
              <a:t> </a:t>
            </a:r>
            <a:r>
              <a:rPr lang="en-US" sz="2415" spc="48" dirty="0" err="1">
                <a:solidFill>
                  <a:srgbClr val="4CB8B4"/>
                </a:solidFill>
                <a:latin typeface="Montserrat Light"/>
              </a:rPr>
              <a:t>aracılığı</a:t>
            </a:r>
            <a:r>
              <a:rPr lang="en-US" sz="2415" spc="48" dirty="0">
                <a:solidFill>
                  <a:srgbClr val="4CB8B4"/>
                </a:solidFill>
                <a:latin typeface="Montserrat Light"/>
              </a:rPr>
              <a:t> </a:t>
            </a:r>
            <a:r>
              <a:rPr lang="en-US" sz="2415" spc="48" dirty="0" err="1">
                <a:solidFill>
                  <a:srgbClr val="4CB8B4"/>
                </a:solidFill>
                <a:latin typeface="Montserrat Light"/>
              </a:rPr>
              <a:t>ile</a:t>
            </a:r>
            <a:r>
              <a:rPr lang="en-US" sz="2415" spc="48" dirty="0">
                <a:solidFill>
                  <a:srgbClr val="4CB8B4"/>
                </a:solidFill>
                <a:latin typeface="Montserrat Light"/>
              </a:rPr>
              <a:t> </a:t>
            </a:r>
            <a:r>
              <a:rPr lang="en-US" sz="2415" spc="48" dirty="0" err="1">
                <a:solidFill>
                  <a:srgbClr val="4CB8B4"/>
                </a:solidFill>
                <a:latin typeface="Montserrat Light"/>
              </a:rPr>
              <a:t>yeniden</a:t>
            </a:r>
            <a:r>
              <a:rPr lang="en-US" sz="2415" spc="48" dirty="0">
                <a:solidFill>
                  <a:srgbClr val="4CB8B4"/>
                </a:solidFill>
                <a:latin typeface="Montserrat Light"/>
              </a:rPr>
              <a:t> </a:t>
            </a:r>
            <a:r>
              <a:rPr lang="en-US" sz="2415" spc="48" dirty="0" err="1">
                <a:solidFill>
                  <a:srgbClr val="4CB8B4"/>
                </a:solidFill>
                <a:latin typeface="Montserrat Light"/>
              </a:rPr>
              <a:t>canlandırarak</a:t>
            </a:r>
            <a:r>
              <a:rPr lang="en-US" sz="2415" spc="48" dirty="0">
                <a:solidFill>
                  <a:srgbClr val="4CB8B4"/>
                </a:solidFill>
                <a:latin typeface="Montserrat Light"/>
              </a:rPr>
              <a:t> </a:t>
            </a:r>
            <a:r>
              <a:rPr lang="en-US" sz="2415" spc="48" dirty="0" err="1">
                <a:solidFill>
                  <a:srgbClr val="4CB8B4"/>
                </a:solidFill>
                <a:latin typeface="Montserrat Light"/>
              </a:rPr>
              <a:t>onlarla</a:t>
            </a:r>
            <a:r>
              <a:rPr lang="en-US" sz="2415" spc="48" dirty="0">
                <a:solidFill>
                  <a:srgbClr val="4CB8B4"/>
                </a:solidFill>
                <a:latin typeface="Montserrat Light"/>
              </a:rPr>
              <a:t> </a:t>
            </a:r>
            <a:r>
              <a:rPr lang="en-US" sz="2415" spc="48" dirty="0" err="1">
                <a:solidFill>
                  <a:srgbClr val="4CB8B4"/>
                </a:solidFill>
                <a:latin typeface="Montserrat Light"/>
              </a:rPr>
              <a:t>baş</a:t>
            </a:r>
            <a:r>
              <a:rPr lang="en-US" sz="2415" spc="48" dirty="0">
                <a:solidFill>
                  <a:srgbClr val="4CB8B4"/>
                </a:solidFill>
                <a:latin typeface="Montserrat Light"/>
              </a:rPr>
              <a:t> </a:t>
            </a:r>
            <a:r>
              <a:rPr lang="en-US" sz="2415" spc="48" dirty="0" err="1">
                <a:solidFill>
                  <a:srgbClr val="4CB8B4"/>
                </a:solidFill>
                <a:latin typeface="Montserrat Light"/>
              </a:rPr>
              <a:t>etmeyi</a:t>
            </a:r>
            <a:r>
              <a:rPr lang="en-US" sz="2415" spc="48" dirty="0">
                <a:solidFill>
                  <a:srgbClr val="4CB8B4"/>
                </a:solidFill>
                <a:latin typeface="Montserrat Light"/>
              </a:rPr>
              <a:t> </a:t>
            </a:r>
            <a:r>
              <a:rPr lang="en-US" sz="2415" spc="48" dirty="0" err="1">
                <a:solidFill>
                  <a:srgbClr val="4CB8B4"/>
                </a:solidFill>
                <a:latin typeface="Montserrat Light"/>
              </a:rPr>
              <a:t>öğrenebilir</a:t>
            </a:r>
            <a:r>
              <a:rPr lang="en-US" sz="2415" spc="48" dirty="0">
                <a:solidFill>
                  <a:srgbClr val="4CB8B4"/>
                </a:solidFill>
                <a:latin typeface="Montserrat Light"/>
              </a:rPr>
              <a:t>.</a:t>
            </a:r>
          </a:p>
          <a:p>
            <a:pPr>
              <a:lnSpc>
                <a:spcPts val="3472"/>
              </a:lnSpc>
            </a:pPr>
            <a:r>
              <a:rPr lang="en-US" sz="2315" spc="46" dirty="0" err="1">
                <a:solidFill>
                  <a:srgbClr val="4CB8B4"/>
                </a:solidFill>
                <a:latin typeface="Montserrat Light Bold"/>
              </a:rPr>
              <a:t>Stres</a:t>
            </a:r>
            <a:r>
              <a:rPr lang="en-US" sz="2315" spc="46" dirty="0">
                <a:solidFill>
                  <a:srgbClr val="4CB8B4"/>
                </a:solidFill>
                <a:latin typeface="Montserrat Light Bold"/>
              </a:rPr>
              <a:t> </a:t>
            </a:r>
            <a:r>
              <a:rPr lang="en-US" sz="2315" spc="46" dirty="0" err="1">
                <a:solidFill>
                  <a:srgbClr val="4CB8B4"/>
                </a:solidFill>
                <a:latin typeface="Montserrat Light Bold"/>
              </a:rPr>
              <a:t>aşılama</a:t>
            </a:r>
            <a:r>
              <a:rPr lang="en-US" sz="2315" spc="46" dirty="0">
                <a:solidFill>
                  <a:srgbClr val="4CB8B4"/>
                </a:solidFill>
                <a:latin typeface="Montserrat Light Bold"/>
              </a:rPr>
              <a:t>:</a:t>
            </a:r>
            <a:r>
              <a:rPr lang="en-US" sz="2315" spc="46" dirty="0">
                <a:solidFill>
                  <a:srgbClr val="4CB8B4"/>
                </a:solidFill>
                <a:latin typeface="Montserrat Light"/>
              </a:rPr>
              <a:t> </a:t>
            </a:r>
            <a:r>
              <a:rPr lang="en-US" sz="2315" spc="46" dirty="0" err="1">
                <a:solidFill>
                  <a:srgbClr val="4CB8B4"/>
                </a:solidFill>
                <a:latin typeface="Montserrat Light"/>
              </a:rPr>
              <a:t>Gelecekte</a:t>
            </a:r>
            <a:r>
              <a:rPr lang="en-US" sz="2315" spc="46" dirty="0">
                <a:solidFill>
                  <a:srgbClr val="4CB8B4"/>
                </a:solidFill>
                <a:latin typeface="Montserrat Light"/>
              </a:rPr>
              <a:t> </a:t>
            </a:r>
            <a:r>
              <a:rPr lang="en-US" sz="2315" spc="46" dirty="0" err="1">
                <a:solidFill>
                  <a:srgbClr val="4CB8B4"/>
                </a:solidFill>
                <a:latin typeface="Montserrat Light"/>
              </a:rPr>
              <a:t>olması</a:t>
            </a:r>
            <a:r>
              <a:rPr lang="en-US" sz="2315" spc="46" dirty="0">
                <a:solidFill>
                  <a:srgbClr val="4CB8B4"/>
                </a:solidFill>
                <a:latin typeface="Montserrat Light"/>
              </a:rPr>
              <a:t> </a:t>
            </a:r>
            <a:r>
              <a:rPr lang="en-US" sz="2315" spc="46" dirty="0" err="1">
                <a:solidFill>
                  <a:srgbClr val="4CB8B4"/>
                </a:solidFill>
                <a:latin typeface="Montserrat Light"/>
              </a:rPr>
              <a:t>beklenen</a:t>
            </a:r>
            <a:r>
              <a:rPr lang="en-US" sz="2315" spc="46" dirty="0">
                <a:solidFill>
                  <a:srgbClr val="4CB8B4"/>
                </a:solidFill>
                <a:latin typeface="Montserrat Light"/>
              </a:rPr>
              <a:t> </a:t>
            </a:r>
            <a:r>
              <a:rPr lang="en-US" sz="2315" spc="46" dirty="0" err="1">
                <a:solidFill>
                  <a:srgbClr val="4CB8B4"/>
                </a:solidFill>
                <a:latin typeface="Montserrat Light"/>
              </a:rPr>
              <a:t>stres</a:t>
            </a:r>
            <a:r>
              <a:rPr lang="en-US" sz="2315" spc="46" dirty="0">
                <a:solidFill>
                  <a:srgbClr val="4CB8B4"/>
                </a:solidFill>
                <a:latin typeface="Montserrat Light"/>
              </a:rPr>
              <a:t> </a:t>
            </a:r>
            <a:r>
              <a:rPr lang="en-US" sz="2315" spc="46" dirty="0" err="1">
                <a:solidFill>
                  <a:srgbClr val="4CB8B4"/>
                </a:solidFill>
                <a:latin typeface="Montserrat Light"/>
              </a:rPr>
              <a:t>verici</a:t>
            </a:r>
            <a:r>
              <a:rPr lang="en-US" sz="2315" spc="46" dirty="0">
                <a:solidFill>
                  <a:srgbClr val="4CB8B4"/>
                </a:solidFill>
                <a:latin typeface="Montserrat Light"/>
              </a:rPr>
              <a:t> </a:t>
            </a:r>
            <a:r>
              <a:rPr lang="en-US" sz="2315" spc="46" dirty="0" err="1">
                <a:solidFill>
                  <a:srgbClr val="4CB8B4"/>
                </a:solidFill>
                <a:latin typeface="Montserrat Light"/>
              </a:rPr>
              <a:t>olay</a:t>
            </a:r>
            <a:r>
              <a:rPr lang="en-US" sz="2315" spc="46" dirty="0">
                <a:solidFill>
                  <a:srgbClr val="4CB8B4"/>
                </a:solidFill>
                <a:latin typeface="Montserrat Light"/>
              </a:rPr>
              <a:t> </a:t>
            </a:r>
            <a:r>
              <a:rPr lang="en-US" sz="2315" spc="46" dirty="0" err="1">
                <a:solidFill>
                  <a:srgbClr val="4CB8B4"/>
                </a:solidFill>
                <a:latin typeface="Montserrat Light"/>
              </a:rPr>
              <a:t>ve</a:t>
            </a:r>
            <a:r>
              <a:rPr lang="en-US" sz="2315" spc="46" dirty="0">
                <a:solidFill>
                  <a:srgbClr val="4CB8B4"/>
                </a:solidFill>
                <a:latin typeface="Montserrat Light"/>
              </a:rPr>
              <a:t> </a:t>
            </a:r>
            <a:r>
              <a:rPr lang="en-US" sz="2315" spc="46" dirty="0" err="1">
                <a:solidFill>
                  <a:srgbClr val="4CB8B4"/>
                </a:solidFill>
                <a:latin typeface="Montserrat Light"/>
              </a:rPr>
              <a:t>yaşantılar</a:t>
            </a:r>
            <a:r>
              <a:rPr lang="en-US" sz="2315" spc="46" dirty="0">
                <a:solidFill>
                  <a:srgbClr val="4CB8B4"/>
                </a:solidFill>
                <a:latin typeface="Montserrat Light"/>
              </a:rPr>
              <a:t> </a:t>
            </a:r>
            <a:r>
              <a:rPr lang="en-US" sz="2315" spc="46" dirty="0" err="1">
                <a:solidFill>
                  <a:srgbClr val="4CB8B4"/>
                </a:solidFill>
                <a:latin typeface="Montserrat Light"/>
              </a:rPr>
              <a:t>oyun</a:t>
            </a:r>
            <a:r>
              <a:rPr lang="en-US" sz="2315" spc="46" dirty="0">
                <a:solidFill>
                  <a:srgbClr val="4CB8B4"/>
                </a:solidFill>
                <a:latin typeface="Montserrat Light"/>
              </a:rPr>
              <a:t> </a:t>
            </a:r>
            <a:r>
              <a:rPr lang="en-US" sz="2315" spc="46" dirty="0" err="1">
                <a:solidFill>
                  <a:srgbClr val="4CB8B4"/>
                </a:solidFill>
                <a:latin typeface="Montserrat Light"/>
              </a:rPr>
              <a:t>yolu</a:t>
            </a:r>
            <a:r>
              <a:rPr lang="en-US" sz="2315" spc="46" dirty="0">
                <a:solidFill>
                  <a:srgbClr val="4CB8B4"/>
                </a:solidFill>
                <a:latin typeface="Montserrat Light"/>
              </a:rPr>
              <a:t> </a:t>
            </a:r>
            <a:r>
              <a:rPr lang="en-US" sz="2315" spc="46" dirty="0" err="1">
                <a:solidFill>
                  <a:srgbClr val="4CB8B4"/>
                </a:solidFill>
                <a:latin typeface="Montserrat Light"/>
              </a:rPr>
              <a:t>ile</a:t>
            </a:r>
            <a:r>
              <a:rPr lang="en-US" sz="2315" spc="46" dirty="0">
                <a:solidFill>
                  <a:srgbClr val="4CB8B4"/>
                </a:solidFill>
                <a:latin typeface="Montserrat Light"/>
              </a:rPr>
              <a:t> </a:t>
            </a:r>
            <a:r>
              <a:rPr lang="en-US" sz="2315" spc="46" dirty="0" err="1">
                <a:solidFill>
                  <a:srgbClr val="4CB8B4"/>
                </a:solidFill>
                <a:latin typeface="Montserrat Light"/>
              </a:rPr>
              <a:t>canlandırılarak</a:t>
            </a:r>
            <a:r>
              <a:rPr lang="en-US" sz="2315" spc="46" dirty="0">
                <a:solidFill>
                  <a:srgbClr val="4CB8B4"/>
                </a:solidFill>
                <a:latin typeface="Montserrat Light"/>
              </a:rPr>
              <a:t> </a:t>
            </a:r>
            <a:r>
              <a:rPr lang="en-US" sz="2315" spc="46" dirty="0" err="1" smtClean="0">
                <a:solidFill>
                  <a:srgbClr val="4CB8B4"/>
                </a:solidFill>
                <a:latin typeface="Montserrat Light"/>
              </a:rPr>
              <a:t>stres</a:t>
            </a:r>
            <a:r>
              <a:rPr lang="tr-TR" sz="2315" spc="46" dirty="0" smtClean="0">
                <a:solidFill>
                  <a:srgbClr val="4CB8B4"/>
                </a:solidFill>
                <a:latin typeface="Montserrat Light"/>
              </a:rPr>
              <a:t>i</a:t>
            </a:r>
            <a:r>
              <a:rPr lang="en-US" sz="2315" spc="46" dirty="0" smtClean="0">
                <a:solidFill>
                  <a:srgbClr val="4CB8B4"/>
                </a:solidFill>
                <a:latin typeface="Montserrat Light"/>
              </a:rPr>
              <a:t> </a:t>
            </a:r>
            <a:r>
              <a:rPr lang="en-US" sz="2315" spc="46" dirty="0" err="1">
                <a:solidFill>
                  <a:srgbClr val="4CB8B4"/>
                </a:solidFill>
                <a:latin typeface="Montserrat Light"/>
              </a:rPr>
              <a:t>azaltabilmektedir</a:t>
            </a:r>
            <a:r>
              <a:rPr lang="en-US" sz="2315" spc="46" dirty="0">
                <a:solidFill>
                  <a:srgbClr val="4CB8B4"/>
                </a:solidFill>
                <a:latin typeface="Montserrat Light"/>
              </a:rPr>
              <a:t>. </a:t>
            </a:r>
            <a:r>
              <a:rPr lang="tr-TR" sz="2315" spc="46" dirty="0" smtClean="0">
                <a:solidFill>
                  <a:srgbClr val="4CB8B4"/>
                </a:solidFill>
                <a:latin typeface="Montserrat Light"/>
              </a:rPr>
              <a:t>O</a:t>
            </a:r>
            <a:r>
              <a:rPr lang="en-US" sz="2315" spc="46" dirty="0" err="1" smtClean="0">
                <a:solidFill>
                  <a:srgbClr val="4CB8B4"/>
                </a:solidFill>
                <a:latin typeface="Montserrat Light"/>
              </a:rPr>
              <a:t>kula</a:t>
            </a:r>
            <a:r>
              <a:rPr lang="en-US" sz="2315" spc="46" dirty="0" smtClean="0">
                <a:solidFill>
                  <a:srgbClr val="4CB8B4"/>
                </a:solidFill>
                <a:latin typeface="Montserrat Light"/>
              </a:rPr>
              <a:t> </a:t>
            </a:r>
            <a:r>
              <a:rPr lang="en-US" sz="2315" spc="46" dirty="0" err="1">
                <a:solidFill>
                  <a:srgbClr val="4CB8B4"/>
                </a:solidFill>
                <a:latin typeface="Montserrat Light"/>
              </a:rPr>
              <a:t>başlama</a:t>
            </a:r>
            <a:r>
              <a:rPr lang="en-US" sz="2315" spc="46" dirty="0">
                <a:solidFill>
                  <a:srgbClr val="4CB8B4"/>
                </a:solidFill>
                <a:latin typeface="Montserrat Light"/>
              </a:rPr>
              <a:t>, </a:t>
            </a:r>
            <a:r>
              <a:rPr lang="en-US" sz="2315" spc="46" dirty="0" err="1">
                <a:solidFill>
                  <a:srgbClr val="4CB8B4"/>
                </a:solidFill>
                <a:latin typeface="Montserrat Light"/>
              </a:rPr>
              <a:t>taşınma</a:t>
            </a:r>
            <a:r>
              <a:rPr lang="en-US" sz="2315" spc="46" dirty="0">
                <a:solidFill>
                  <a:srgbClr val="4CB8B4"/>
                </a:solidFill>
                <a:latin typeface="Montserrat Light"/>
              </a:rPr>
              <a:t> </a:t>
            </a:r>
            <a:r>
              <a:rPr lang="en-US" sz="2315" spc="46" dirty="0" err="1">
                <a:solidFill>
                  <a:srgbClr val="4CB8B4"/>
                </a:solidFill>
                <a:latin typeface="Montserrat Light"/>
              </a:rPr>
              <a:t>gibi</a:t>
            </a:r>
            <a:r>
              <a:rPr lang="en-US" sz="2315" spc="46" dirty="0">
                <a:solidFill>
                  <a:srgbClr val="4CB8B4"/>
                </a:solidFill>
                <a:latin typeface="Montserrat Light"/>
              </a:rPr>
              <a:t>.</a:t>
            </a:r>
          </a:p>
          <a:p>
            <a:pPr>
              <a:lnSpc>
                <a:spcPts val="3622"/>
              </a:lnSpc>
            </a:pPr>
            <a:endParaRPr lang="en-US" sz="2315" spc="46" dirty="0">
              <a:solidFill>
                <a:srgbClr val="4CB8B4"/>
              </a:solidFill>
              <a:latin typeface="Montserrat Light"/>
            </a:endParaRPr>
          </a:p>
          <a:p>
            <a:pPr>
              <a:lnSpc>
                <a:spcPts val="3622"/>
              </a:lnSpc>
            </a:pPr>
            <a:endParaRPr lang="en-US" sz="2315" spc="46" dirty="0">
              <a:solidFill>
                <a:srgbClr val="4CB8B4"/>
              </a:solidFill>
              <a:latin typeface="Montserrat Light"/>
            </a:endParaRPr>
          </a:p>
        </p:txBody>
      </p:sp>
      <p:grpSp>
        <p:nvGrpSpPr>
          <p:cNvPr id="9" name="Group 9"/>
          <p:cNvGrpSpPr/>
          <p:nvPr/>
        </p:nvGrpSpPr>
        <p:grpSpPr>
          <a:xfrm>
            <a:off x="1900568" y="3175484"/>
            <a:ext cx="714376" cy="568253"/>
            <a:chOff x="0" y="0"/>
            <a:chExt cx="6346308" cy="5126990"/>
          </a:xfrm>
        </p:grpSpPr>
        <p:sp>
          <p:nvSpPr>
            <p:cNvPr id="10" name="Freeform 10"/>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1" name="Group 11"/>
          <p:cNvGrpSpPr/>
          <p:nvPr/>
        </p:nvGrpSpPr>
        <p:grpSpPr>
          <a:xfrm>
            <a:off x="540802" y="3970007"/>
            <a:ext cx="1517551" cy="1223101"/>
            <a:chOff x="0" y="0"/>
            <a:chExt cx="6361360" cy="5126990"/>
          </a:xfrm>
        </p:grpSpPr>
        <p:sp>
          <p:nvSpPr>
            <p:cNvPr id="12" name="Freeform 12"/>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3" name="Group 13"/>
          <p:cNvGrpSpPr/>
          <p:nvPr/>
        </p:nvGrpSpPr>
        <p:grpSpPr>
          <a:xfrm>
            <a:off x="8675077" y="6342185"/>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698" y="5419378"/>
            <a:ext cx="3549257" cy="18456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428143" y="193620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8303125" y="1361044"/>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2919046" y="556539"/>
            <a:ext cx="6362359" cy="2041371"/>
          </a:xfrm>
          <a:prstGeom prst="rect">
            <a:avLst/>
          </a:prstGeom>
        </p:spPr>
        <p:txBody>
          <a:bodyPr lIns="0" tIns="0" rIns="0" bIns="0" rtlCol="0" anchor="t">
            <a:spAutoFit/>
          </a:bodyPr>
          <a:lstStyle/>
          <a:p>
            <a:pPr>
              <a:lnSpc>
                <a:spcPts val="5050"/>
              </a:lnSpc>
            </a:pPr>
            <a:r>
              <a:rPr lang="en-US" sz="5206" spc="104">
                <a:solidFill>
                  <a:srgbClr val="4CB8B4"/>
                </a:solidFill>
                <a:latin typeface="Montserrat Classic Bold"/>
              </a:rPr>
              <a:t>ETKİLİ İLETİŞİM BECERİLERİ</a:t>
            </a:r>
          </a:p>
          <a:p>
            <a:pPr>
              <a:lnSpc>
                <a:spcPts val="5717"/>
              </a:lnSpc>
            </a:pPr>
            <a:endParaRPr lang="en-US" sz="5206" spc="104">
              <a:solidFill>
                <a:srgbClr val="4CB8B4"/>
              </a:solidFill>
              <a:latin typeface="Montserrat Classic Bold"/>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3748" y="1949712"/>
            <a:ext cx="7817452" cy="4540693"/>
          </a:xfrm>
          <a:prstGeom prst="rect">
            <a:avLst/>
          </a:prstGeom>
        </p:spPr>
      </p:pic>
      <p:sp>
        <p:nvSpPr>
          <p:cNvPr id="8" name="TextBox 8"/>
          <p:cNvSpPr txBox="1"/>
          <p:nvPr/>
        </p:nvSpPr>
        <p:spPr>
          <a:xfrm>
            <a:off x="2250290" y="1850484"/>
            <a:ext cx="7143742" cy="4561000"/>
          </a:xfrm>
          <a:prstGeom prst="rect">
            <a:avLst/>
          </a:prstGeom>
        </p:spPr>
        <p:txBody>
          <a:bodyPr lIns="0" tIns="0" rIns="0" bIns="0" rtlCol="0" anchor="t">
            <a:spAutoFit/>
          </a:bodyPr>
          <a:lstStyle/>
          <a:p>
            <a:pPr>
              <a:lnSpc>
                <a:spcPts val="4558"/>
              </a:lnSpc>
            </a:pPr>
            <a:r>
              <a:rPr lang="en-US" sz="3038" spc="60">
                <a:solidFill>
                  <a:srgbClr val="4CB8B4"/>
                </a:solidFill>
                <a:latin typeface="Montserrat Light Bold"/>
              </a:rPr>
              <a:t>İLETİŞİM: </a:t>
            </a:r>
            <a:r>
              <a:rPr lang="en-US" sz="3038" spc="60">
                <a:solidFill>
                  <a:srgbClr val="4CB8B4"/>
                </a:solidFill>
                <a:latin typeface="Montserrat Light"/>
              </a:rPr>
              <a:t>insanların duygu ve düşüncelerini anlatmak ve aktarmak için kullandıkları akla gelen her türlü eylemi kapsamaktadır. İnsanlar arasındaki bilgi alışverişi, bilgi aktarma ve mesaj ortak bir anlam kazandırma süreci” olarak da tanımlanmaktadır.</a:t>
            </a:r>
          </a:p>
        </p:txBody>
      </p:sp>
      <p:grpSp>
        <p:nvGrpSpPr>
          <p:cNvPr id="9" name="Group 9"/>
          <p:cNvGrpSpPr/>
          <p:nvPr/>
        </p:nvGrpSpPr>
        <p:grpSpPr>
          <a:xfrm>
            <a:off x="826313" y="6620326"/>
            <a:ext cx="714376" cy="568253"/>
            <a:chOff x="0" y="0"/>
            <a:chExt cx="6346308" cy="5126990"/>
          </a:xfrm>
        </p:grpSpPr>
        <p:sp>
          <p:nvSpPr>
            <p:cNvPr id="10" name="Freeform 10"/>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1" name="Group 11"/>
          <p:cNvGrpSpPr/>
          <p:nvPr/>
        </p:nvGrpSpPr>
        <p:grpSpPr>
          <a:xfrm>
            <a:off x="-334050" y="4562394"/>
            <a:ext cx="1517551" cy="1223101"/>
            <a:chOff x="0" y="0"/>
            <a:chExt cx="6361360" cy="5126990"/>
          </a:xfrm>
        </p:grpSpPr>
        <p:sp>
          <p:nvSpPr>
            <p:cNvPr id="12" name="Freeform 12"/>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3" name="Group 13"/>
          <p:cNvGrpSpPr/>
          <p:nvPr/>
        </p:nvGrpSpPr>
        <p:grpSpPr>
          <a:xfrm>
            <a:off x="8662602" y="6490405"/>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157324" y="668398"/>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570583" y="2167288"/>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2775547" y="230645"/>
            <a:ext cx="6618485" cy="1598718"/>
          </a:xfrm>
          <a:prstGeom prst="rect">
            <a:avLst/>
          </a:prstGeom>
        </p:spPr>
        <p:txBody>
          <a:bodyPr lIns="0" tIns="0" rIns="0" bIns="0" rtlCol="0" anchor="t">
            <a:spAutoFit/>
          </a:bodyPr>
          <a:lstStyle/>
          <a:p>
            <a:pPr>
              <a:lnSpc>
                <a:spcPts val="4208"/>
              </a:lnSpc>
            </a:pPr>
            <a:r>
              <a:rPr lang="en-US" sz="4338" spc="86">
                <a:solidFill>
                  <a:srgbClr val="4CB8B4"/>
                </a:solidFill>
                <a:latin typeface="Montserrat Classic Bold"/>
              </a:rPr>
              <a:t>OYUNUN İYİLEŞTİRİCİ ETKİLERİ</a:t>
            </a:r>
          </a:p>
          <a:p>
            <a:pPr>
              <a:lnSpc>
                <a:spcPts val="3917"/>
              </a:lnSpc>
            </a:pPr>
            <a:endParaRPr lang="en-US" sz="4338" spc="86">
              <a:solidFill>
                <a:srgbClr val="4CB8B4"/>
              </a:solidFill>
              <a:latin typeface="Montserrat Classic Bold"/>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5666"/>
          <a:stretch>
            <a:fillRect/>
          </a:stretch>
        </p:blipFill>
        <p:spPr>
          <a:xfrm>
            <a:off x="2579077" y="1580964"/>
            <a:ext cx="6814956" cy="5065824"/>
          </a:xfrm>
          <a:prstGeom prst="rect">
            <a:avLst/>
          </a:prstGeom>
        </p:spPr>
      </p:pic>
      <p:sp>
        <p:nvSpPr>
          <p:cNvPr id="8" name="TextBox 8"/>
          <p:cNvSpPr txBox="1"/>
          <p:nvPr/>
        </p:nvSpPr>
        <p:spPr>
          <a:xfrm>
            <a:off x="2947622" y="1974271"/>
            <a:ext cx="6346631" cy="3194113"/>
          </a:xfrm>
          <a:prstGeom prst="rect">
            <a:avLst/>
          </a:prstGeom>
        </p:spPr>
        <p:txBody>
          <a:bodyPr lIns="0" tIns="0" rIns="0" bIns="0" rtlCol="0" anchor="t">
            <a:spAutoFit/>
          </a:bodyPr>
          <a:lstStyle/>
          <a:p>
            <a:pPr>
              <a:lnSpc>
                <a:spcPts val="3622"/>
              </a:lnSpc>
            </a:pPr>
            <a:r>
              <a:rPr lang="en-US" sz="2415" spc="48">
                <a:solidFill>
                  <a:srgbClr val="4CB8B4"/>
                </a:solidFill>
                <a:latin typeface="Montserrat Light Bold"/>
              </a:rPr>
              <a:t>Empati: </a:t>
            </a:r>
            <a:r>
              <a:rPr lang="en-US" sz="2415" spc="48">
                <a:solidFill>
                  <a:srgbClr val="4CB8B4"/>
                </a:solidFill>
                <a:latin typeface="Montserrat Light"/>
              </a:rPr>
              <a:t>Çocuklar oyunlarda farklı karakterlere bürünebilirler. Çocuklar karakterleri oynamakla kalmaz aynı zamanda olaylara onların bakış açısıyla bakmayı öğrenirler.</a:t>
            </a:r>
          </a:p>
          <a:p>
            <a:pPr>
              <a:lnSpc>
                <a:spcPts val="3622"/>
              </a:lnSpc>
            </a:pPr>
            <a:endParaRPr lang="en-US" sz="2415" spc="48">
              <a:solidFill>
                <a:srgbClr val="4CB8B4"/>
              </a:solidFill>
              <a:latin typeface="Montserrat Light"/>
            </a:endParaRPr>
          </a:p>
          <a:p>
            <a:pPr>
              <a:lnSpc>
                <a:spcPts val="3622"/>
              </a:lnSpc>
            </a:pPr>
            <a:endParaRPr lang="en-US" sz="2415" spc="48">
              <a:solidFill>
                <a:srgbClr val="4CB8B4"/>
              </a:solidFill>
              <a:latin typeface="Montserrat Light"/>
            </a:endParaRPr>
          </a:p>
        </p:txBody>
      </p:sp>
      <p:grpSp>
        <p:nvGrpSpPr>
          <p:cNvPr id="9" name="Group 9"/>
          <p:cNvGrpSpPr/>
          <p:nvPr/>
        </p:nvGrpSpPr>
        <p:grpSpPr>
          <a:xfrm>
            <a:off x="1533213" y="3226429"/>
            <a:ext cx="714376" cy="568253"/>
            <a:chOff x="0" y="0"/>
            <a:chExt cx="6346308" cy="5126990"/>
          </a:xfrm>
        </p:grpSpPr>
        <p:sp>
          <p:nvSpPr>
            <p:cNvPr id="10" name="Freeform 10"/>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11" name="Group 11"/>
          <p:cNvGrpSpPr/>
          <p:nvPr/>
        </p:nvGrpSpPr>
        <p:grpSpPr>
          <a:xfrm>
            <a:off x="398549" y="3945283"/>
            <a:ext cx="1517551" cy="1223101"/>
            <a:chOff x="0" y="0"/>
            <a:chExt cx="6361360" cy="5126990"/>
          </a:xfrm>
        </p:grpSpPr>
        <p:sp>
          <p:nvSpPr>
            <p:cNvPr id="12" name="Freeform 12"/>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3" name="Group 13"/>
          <p:cNvGrpSpPr/>
          <p:nvPr/>
        </p:nvGrpSpPr>
        <p:grpSpPr>
          <a:xfrm>
            <a:off x="8675077" y="6342185"/>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5469586"/>
            <a:ext cx="3549257" cy="18456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731520" y="2260420"/>
            <a:ext cx="7354014" cy="1777987"/>
            <a:chOff x="0" y="0"/>
            <a:chExt cx="21206296" cy="5126990"/>
          </a:xfrm>
        </p:grpSpPr>
        <p:sp>
          <p:nvSpPr>
            <p:cNvPr id="3" name="Freeform 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grpSp>
        <p:nvGrpSpPr>
          <p:cNvPr id="4" name="Group 4"/>
          <p:cNvGrpSpPr/>
          <p:nvPr/>
        </p:nvGrpSpPr>
        <p:grpSpPr>
          <a:xfrm>
            <a:off x="900092" y="4582027"/>
            <a:ext cx="7185442" cy="1743642"/>
            <a:chOff x="0" y="0"/>
            <a:chExt cx="21128331" cy="5126990"/>
          </a:xfrm>
        </p:grpSpPr>
        <p:sp>
          <p:nvSpPr>
            <p:cNvPr id="5" name="Freeform 5"/>
            <p:cNvSpPr/>
            <p:nvPr/>
          </p:nvSpPr>
          <p:spPr>
            <a:xfrm>
              <a:off x="0" y="0"/>
              <a:ext cx="21128331" cy="5126990"/>
            </a:xfrm>
            <a:custGeom>
              <a:avLst/>
              <a:gdLst/>
              <a:ahLst/>
              <a:cxn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grpSp>
        <p:nvGrpSpPr>
          <p:cNvPr id="6" name="Group 6"/>
          <p:cNvGrpSpPr/>
          <p:nvPr/>
        </p:nvGrpSpPr>
        <p:grpSpPr>
          <a:xfrm>
            <a:off x="12565" y="3149414"/>
            <a:ext cx="718955" cy="575164"/>
            <a:chOff x="0" y="0"/>
            <a:chExt cx="6408833" cy="5126990"/>
          </a:xfrm>
        </p:grpSpPr>
        <p:sp>
          <p:nvSpPr>
            <p:cNvPr id="7" name="Freeform 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8" name="Group 8"/>
          <p:cNvGrpSpPr/>
          <p:nvPr/>
        </p:nvGrpSpPr>
        <p:grpSpPr>
          <a:xfrm>
            <a:off x="7569200" y="6565900"/>
            <a:ext cx="718955" cy="575164"/>
            <a:chOff x="0" y="0"/>
            <a:chExt cx="6408833" cy="5126990"/>
          </a:xfrm>
        </p:grpSpPr>
        <p:sp>
          <p:nvSpPr>
            <p:cNvPr id="9" name="Freeform 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0" name="Group 10"/>
          <p:cNvGrpSpPr/>
          <p:nvPr/>
        </p:nvGrpSpPr>
        <p:grpSpPr>
          <a:xfrm>
            <a:off x="7741637" y="4242237"/>
            <a:ext cx="374081" cy="295327"/>
            <a:chOff x="0" y="0"/>
            <a:chExt cx="6494284" cy="5126990"/>
          </a:xfrm>
        </p:grpSpPr>
        <p:sp>
          <p:nvSpPr>
            <p:cNvPr id="11" name="Freeform 11"/>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2" name="Group 12"/>
          <p:cNvGrpSpPr/>
          <p:nvPr/>
        </p:nvGrpSpPr>
        <p:grpSpPr>
          <a:xfrm>
            <a:off x="8458200" y="6565900"/>
            <a:ext cx="374081" cy="295327"/>
            <a:chOff x="0" y="0"/>
            <a:chExt cx="6494284" cy="5126990"/>
          </a:xfrm>
        </p:grpSpPr>
        <p:sp>
          <p:nvSpPr>
            <p:cNvPr id="13" name="Freeform 13"/>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4" name="Group 14"/>
          <p:cNvGrpSpPr/>
          <p:nvPr/>
        </p:nvGrpSpPr>
        <p:grpSpPr>
          <a:xfrm>
            <a:off x="586105" y="5870779"/>
            <a:ext cx="290830" cy="229602"/>
            <a:chOff x="0" y="0"/>
            <a:chExt cx="6494284" cy="5126990"/>
          </a:xfrm>
        </p:grpSpPr>
        <p:sp>
          <p:nvSpPr>
            <p:cNvPr id="15" name="Freeform 15"/>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6" name="Group 16"/>
          <p:cNvGrpSpPr/>
          <p:nvPr/>
        </p:nvGrpSpPr>
        <p:grpSpPr>
          <a:xfrm>
            <a:off x="7569200" y="2428908"/>
            <a:ext cx="295389" cy="233202"/>
            <a:chOff x="0" y="0"/>
            <a:chExt cx="6494284" cy="5126990"/>
          </a:xfrm>
        </p:grpSpPr>
        <p:sp>
          <p:nvSpPr>
            <p:cNvPr id="17" name="Freeform 17"/>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pic>
        <p:nvPicPr>
          <p:cNvPr id="18" name="Picture 18"/>
          <p:cNvPicPr>
            <a:picLocks noChangeAspect="1"/>
          </p:cNvPicPr>
          <p:nvPr/>
        </p:nvPicPr>
        <p:blipFill>
          <a:blip r:embed="rId2"/>
          <a:srcRect t="35732" b="30444"/>
          <a:stretch>
            <a:fillRect/>
          </a:stretch>
        </p:blipFill>
        <p:spPr>
          <a:xfrm>
            <a:off x="-965" y="-133934"/>
            <a:ext cx="9753600" cy="2202047"/>
          </a:xfrm>
          <a:prstGeom prst="rect">
            <a:avLst/>
          </a:prstGeom>
        </p:spPr>
      </p:pic>
      <p:sp>
        <p:nvSpPr>
          <p:cNvPr id="19" name="TextBox 19"/>
          <p:cNvSpPr txBox="1"/>
          <p:nvPr/>
        </p:nvSpPr>
        <p:spPr>
          <a:xfrm>
            <a:off x="359101" y="173547"/>
            <a:ext cx="8645241" cy="1622503"/>
          </a:xfrm>
          <a:prstGeom prst="rect">
            <a:avLst/>
          </a:prstGeom>
        </p:spPr>
        <p:txBody>
          <a:bodyPr lIns="0" tIns="0" rIns="0" bIns="0" rtlCol="0" anchor="t">
            <a:spAutoFit/>
          </a:bodyPr>
          <a:lstStyle/>
          <a:p>
            <a:pPr algn="ctr">
              <a:lnSpc>
                <a:spcPts val="4150"/>
              </a:lnSpc>
            </a:pPr>
            <a:r>
              <a:rPr lang="en-US" sz="4278" spc="85" dirty="0">
                <a:solidFill>
                  <a:srgbClr val="DD3D26"/>
                </a:solidFill>
                <a:latin typeface="Montserrat Classic Bold"/>
              </a:rPr>
              <a:t>EBEVEYNLER ÇOCUKLARI İLE OYNARKEN NELERE DİKKAT ETMELİ?   </a:t>
            </a:r>
          </a:p>
          <a:p>
            <a:pPr algn="ctr">
              <a:lnSpc>
                <a:spcPts val="548"/>
              </a:lnSpc>
            </a:pPr>
            <a:endParaRPr lang="en-US" sz="4278" spc="85" dirty="0">
              <a:solidFill>
                <a:srgbClr val="DD3D26"/>
              </a:solidFill>
              <a:latin typeface="Montserrat Classic Bold"/>
            </a:endParaRPr>
          </a:p>
        </p:txBody>
      </p:sp>
      <p:sp>
        <p:nvSpPr>
          <p:cNvPr id="20" name="TextBox 20"/>
          <p:cNvSpPr txBox="1"/>
          <p:nvPr/>
        </p:nvSpPr>
        <p:spPr>
          <a:xfrm>
            <a:off x="1873725" y="2297859"/>
            <a:ext cx="5615992" cy="1359741"/>
          </a:xfrm>
          <a:prstGeom prst="rect">
            <a:avLst/>
          </a:prstGeom>
        </p:spPr>
        <p:txBody>
          <a:bodyPr lIns="0" tIns="0" rIns="0" bIns="0" rtlCol="0" anchor="t">
            <a:spAutoFit/>
          </a:bodyPr>
          <a:lstStyle/>
          <a:p>
            <a:pPr>
              <a:lnSpc>
                <a:spcPts val="2716"/>
              </a:lnSpc>
            </a:pPr>
            <a:r>
              <a:rPr lang="en-US" sz="1811" spc="36">
                <a:solidFill>
                  <a:srgbClr val="666666"/>
                </a:solidFill>
                <a:latin typeface="Montserrat Light"/>
              </a:rPr>
              <a:t> Oyun oynarken oyunun kontrolünün çocukta olmasına ve çocuğun sizi oyuna dahil edip rol vermesine fırsat verin.</a:t>
            </a:r>
          </a:p>
          <a:p>
            <a:pPr>
              <a:lnSpc>
                <a:spcPts val="2716"/>
              </a:lnSpc>
            </a:pPr>
            <a:endParaRPr lang="en-US" sz="1811" spc="36">
              <a:solidFill>
                <a:srgbClr val="666666"/>
              </a:solidFill>
              <a:latin typeface="Montserrat Light"/>
            </a:endParaRPr>
          </a:p>
        </p:txBody>
      </p:sp>
      <p:sp>
        <p:nvSpPr>
          <p:cNvPr id="21" name="TextBox 21"/>
          <p:cNvSpPr txBox="1"/>
          <p:nvPr/>
        </p:nvSpPr>
        <p:spPr>
          <a:xfrm>
            <a:off x="1924234" y="4739019"/>
            <a:ext cx="5514975" cy="1359741"/>
          </a:xfrm>
          <a:prstGeom prst="rect">
            <a:avLst/>
          </a:prstGeom>
        </p:spPr>
        <p:txBody>
          <a:bodyPr lIns="0" tIns="0" rIns="0" bIns="0" rtlCol="0" anchor="t">
            <a:spAutoFit/>
          </a:bodyPr>
          <a:lstStyle/>
          <a:p>
            <a:pPr>
              <a:lnSpc>
                <a:spcPts val="2716"/>
              </a:lnSpc>
            </a:pPr>
            <a:r>
              <a:rPr lang="en-US" sz="1811" spc="36" dirty="0" err="1">
                <a:solidFill>
                  <a:srgbClr val="666666"/>
                </a:solidFill>
                <a:latin typeface="Montserrat Light"/>
              </a:rPr>
              <a:t>Oyun</a:t>
            </a:r>
            <a:r>
              <a:rPr lang="en-US" sz="1811" spc="36" dirty="0">
                <a:solidFill>
                  <a:srgbClr val="666666"/>
                </a:solidFill>
                <a:latin typeface="Montserrat Light"/>
              </a:rPr>
              <a:t> </a:t>
            </a:r>
            <a:r>
              <a:rPr lang="en-US" sz="1811" spc="36" dirty="0" err="1">
                <a:solidFill>
                  <a:srgbClr val="666666"/>
                </a:solidFill>
                <a:latin typeface="Montserrat Light"/>
              </a:rPr>
              <a:t>sırasında</a:t>
            </a:r>
            <a:r>
              <a:rPr lang="en-US" sz="1811" spc="36" dirty="0">
                <a:solidFill>
                  <a:srgbClr val="666666"/>
                </a:solidFill>
                <a:latin typeface="Montserrat Light"/>
              </a:rPr>
              <a:t> </a:t>
            </a:r>
            <a:r>
              <a:rPr lang="en-US" sz="1811" spc="36" dirty="0" err="1">
                <a:solidFill>
                  <a:srgbClr val="666666"/>
                </a:solidFill>
                <a:latin typeface="Montserrat Light"/>
              </a:rPr>
              <a:t>çocuğa</a:t>
            </a:r>
            <a:r>
              <a:rPr lang="en-US" sz="1811" spc="36" dirty="0">
                <a:solidFill>
                  <a:srgbClr val="666666"/>
                </a:solidFill>
                <a:latin typeface="Montserrat Light"/>
              </a:rPr>
              <a:t> </a:t>
            </a:r>
            <a:r>
              <a:rPr lang="en-US" sz="1811" spc="36" dirty="0" err="1">
                <a:solidFill>
                  <a:srgbClr val="666666"/>
                </a:solidFill>
                <a:latin typeface="Montserrat Light"/>
              </a:rPr>
              <a:t>yeterlilik</a:t>
            </a:r>
            <a:r>
              <a:rPr lang="en-US" sz="1811" spc="36" dirty="0">
                <a:solidFill>
                  <a:srgbClr val="666666"/>
                </a:solidFill>
                <a:latin typeface="Montserrat Light"/>
              </a:rPr>
              <a:t> </a:t>
            </a:r>
            <a:r>
              <a:rPr lang="en-US" sz="1811" spc="36" dirty="0" err="1">
                <a:solidFill>
                  <a:srgbClr val="666666"/>
                </a:solidFill>
                <a:latin typeface="Montserrat Light"/>
              </a:rPr>
              <a:t>duygusunu</a:t>
            </a:r>
            <a:r>
              <a:rPr lang="en-US" sz="1811" spc="36" dirty="0">
                <a:solidFill>
                  <a:srgbClr val="666666"/>
                </a:solidFill>
                <a:latin typeface="Montserrat Light"/>
              </a:rPr>
              <a:t> </a:t>
            </a:r>
            <a:r>
              <a:rPr lang="en-US" sz="1811" spc="36" dirty="0" err="1">
                <a:solidFill>
                  <a:srgbClr val="666666"/>
                </a:solidFill>
                <a:latin typeface="Montserrat Light"/>
              </a:rPr>
              <a:t>hissettirin</a:t>
            </a:r>
            <a:r>
              <a:rPr lang="en-US" sz="1811" spc="36" dirty="0">
                <a:solidFill>
                  <a:srgbClr val="666666"/>
                </a:solidFill>
                <a:latin typeface="Montserrat Light"/>
              </a:rPr>
              <a:t>. </a:t>
            </a:r>
            <a:r>
              <a:rPr lang="en-US" sz="1811" spc="36" dirty="0" err="1">
                <a:solidFill>
                  <a:srgbClr val="666666"/>
                </a:solidFill>
                <a:latin typeface="Montserrat Light"/>
              </a:rPr>
              <a:t>Kuralları</a:t>
            </a:r>
            <a:r>
              <a:rPr lang="en-US" sz="1811" spc="36" dirty="0">
                <a:solidFill>
                  <a:srgbClr val="666666"/>
                </a:solidFill>
                <a:latin typeface="Montserrat Light"/>
              </a:rPr>
              <a:t> </a:t>
            </a:r>
            <a:r>
              <a:rPr lang="en-US" sz="1811" spc="36" dirty="0" err="1">
                <a:solidFill>
                  <a:srgbClr val="666666"/>
                </a:solidFill>
                <a:latin typeface="Montserrat Light"/>
              </a:rPr>
              <a:t>çocuğunuzun</a:t>
            </a:r>
            <a:r>
              <a:rPr lang="en-US" sz="1811" spc="36" dirty="0">
                <a:solidFill>
                  <a:srgbClr val="666666"/>
                </a:solidFill>
                <a:latin typeface="Montserrat Light"/>
              </a:rPr>
              <a:t> </a:t>
            </a:r>
            <a:r>
              <a:rPr lang="en-US" sz="1811" spc="36" dirty="0" err="1">
                <a:solidFill>
                  <a:srgbClr val="666666"/>
                </a:solidFill>
                <a:latin typeface="Montserrat Light"/>
              </a:rPr>
              <a:t>koymasına</a:t>
            </a:r>
            <a:r>
              <a:rPr lang="en-US" sz="1811" spc="36" dirty="0">
                <a:solidFill>
                  <a:srgbClr val="666666"/>
                </a:solidFill>
                <a:latin typeface="Montserrat Light"/>
              </a:rPr>
              <a:t> </a:t>
            </a:r>
            <a:r>
              <a:rPr lang="en-US" sz="1811" spc="36" dirty="0" err="1">
                <a:solidFill>
                  <a:srgbClr val="666666"/>
                </a:solidFill>
                <a:latin typeface="Montserrat Light"/>
              </a:rPr>
              <a:t>izin</a:t>
            </a:r>
            <a:r>
              <a:rPr lang="en-US" sz="1811" spc="36" dirty="0">
                <a:solidFill>
                  <a:srgbClr val="666666"/>
                </a:solidFill>
                <a:latin typeface="Montserrat Light"/>
              </a:rPr>
              <a:t> </a:t>
            </a:r>
            <a:r>
              <a:rPr lang="en-US" sz="1811" spc="36" dirty="0" err="1" smtClean="0">
                <a:solidFill>
                  <a:srgbClr val="666666"/>
                </a:solidFill>
                <a:latin typeface="Montserrat Light"/>
              </a:rPr>
              <a:t>ver</a:t>
            </a:r>
            <a:r>
              <a:rPr lang="tr-TR" sz="1811" spc="36" dirty="0" smtClean="0">
                <a:solidFill>
                  <a:srgbClr val="666666"/>
                </a:solidFill>
                <a:latin typeface="Montserrat Light"/>
              </a:rPr>
              <a:t>in</a:t>
            </a:r>
            <a:r>
              <a:rPr lang="en-US" sz="1811" spc="36" dirty="0" smtClean="0">
                <a:solidFill>
                  <a:srgbClr val="666666"/>
                </a:solidFill>
                <a:latin typeface="Montserrat Light"/>
              </a:rPr>
              <a:t> </a:t>
            </a:r>
            <a:r>
              <a:rPr lang="en-US" sz="1811" spc="36" dirty="0" err="1">
                <a:solidFill>
                  <a:srgbClr val="666666"/>
                </a:solidFill>
                <a:latin typeface="Montserrat Light"/>
              </a:rPr>
              <a:t>ve</a:t>
            </a:r>
            <a:r>
              <a:rPr lang="en-US" sz="1811" spc="36" dirty="0">
                <a:solidFill>
                  <a:srgbClr val="666666"/>
                </a:solidFill>
                <a:latin typeface="Montserrat Light"/>
              </a:rPr>
              <a:t> </a:t>
            </a:r>
            <a:r>
              <a:rPr lang="en-US" sz="1811" spc="36" dirty="0" err="1">
                <a:solidFill>
                  <a:srgbClr val="666666"/>
                </a:solidFill>
                <a:latin typeface="Montserrat Light"/>
              </a:rPr>
              <a:t>güç</a:t>
            </a:r>
            <a:r>
              <a:rPr lang="en-US" sz="1811" spc="36" dirty="0">
                <a:solidFill>
                  <a:srgbClr val="666666"/>
                </a:solidFill>
                <a:latin typeface="Montserrat Light"/>
              </a:rPr>
              <a:t> </a:t>
            </a:r>
            <a:r>
              <a:rPr lang="en-US" sz="1811" spc="36" dirty="0" err="1">
                <a:solidFill>
                  <a:srgbClr val="666666"/>
                </a:solidFill>
                <a:latin typeface="Montserrat Light"/>
              </a:rPr>
              <a:t>mücadelesine</a:t>
            </a:r>
            <a:r>
              <a:rPr lang="en-US" sz="1811" spc="36" dirty="0">
                <a:solidFill>
                  <a:srgbClr val="666666"/>
                </a:solidFill>
                <a:latin typeface="Montserrat Light"/>
              </a:rPr>
              <a:t> </a:t>
            </a:r>
            <a:r>
              <a:rPr lang="en-US" sz="1811" spc="36" dirty="0" err="1">
                <a:solidFill>
                  <a:srgbClr val="666666"/>
                </a:solidFill>
                <a:latin typeface="Montserrat Light"/>
              </a:rPr>
              <a:t>girmekten</a:t>
            </a:r>
            <a:r>
              <a:rPr lang="en-US" sz="1811" spc="36" dirty="0">
                <a:solidFill>
                  <a:srgbClr val="666666"/>
                </a:solidFill>
                <a:latin typeface="Montserrat Light"/>
              </a:rPr>
              <a:t> </a:t>
            </a:r>
            <a:r>
              <a:rPr lang="en-US" sz="1811" spc="36" dirty="0" err="1">
                <a:solidFill>
                  <a:srgbClr val="666666"/>
                </a:solidFill>
                <a:latin typeface="Montserrat Light"/>
              </a:rPr>
              <a:t>uzak</a:t>
            </a:r>
            <a:r>
              <a:rPr lang="en-US" sz="1811" spc="36" dirty="0">
                <a:solidFill>
                  <a:srgbClr val="666666"/>
                </a:solidFill>
                <a:latin typeface="Montserrat Light"/>
              </a:rPr>
              <a:t> </a:t>
            </a:r>
            <a:r>
              <a:rPr lang="en-US" sz="1811" spc="36" dirty="0" err="1" smtClean="0">
                <a:solidFill>
                  <a:srgbClr val="666666"/>
                </a:solidFill>
                <a:latin typeface="Montserrat Light"/>
              </a:rPr>
              <a:t>dur</a:t>
            </a:r>
            <a:r>
              <a:rPr lang="tr-TR" sz="1811" spc="36" dirty="0" smtClean="0">
                <a:solidFill>
                  <a:srgbClr val="666666"/>
                </a:solidFill>
                <a:latin typeface="Montserrat Light"/>
              </a:rPr>
              <a:t>un</a:t>
            </a:r>
            <a:r>
              <a:rPr lang="en-US" sz="1811" spc="36" dirty="0" smtClean="0">
                <a:solidFill>
                  <a:srgbClr val="666666"/>
                </a:solidFill>
                <a:latin typeface="Montserrat Light"/>
              </a:rPr>
              <a:t>. </a:t>
            </a:r>
            <a:endParaRPr lang="en-US" sz="1811" spc="36" dirty="0">
              <a:solidFill>
                <a:srgbClr val="666666"/>
              </a:solidFill>
              <a:latin typeface="Montserra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7477">
                <a:alpha val="23922"/>
              </a:srgbClr>
            </a:solidFill>
          </p:spPr>
        </p:sp>
      </p:grpSp>
      <p:grpSp>
        <p:nvGrpSpPr>
          <p:cNvPr id="4" name="Group 4"/>
          <p:cNvGrpSpPr/>
          <p:nvPr/>
        </p:nvGrpSpPr>
        <p:grpSpPr>
          <a:xfrm>
            <a:off x="742950" y="2419350"/>
            <a:ext cx="7916894" cy="2001653"/>
            <a:chOff x="0" y="0"/>
            <a:chExt cx="20278459" cy="5126990"/>
          </a:xfrm>
        </p:grpSpPr>
        <p:sp>
          <p:nvSpPr>
            <p:cNvPr id="5" name="Freeform 5"/>
            <p:cNvSpPr/>
            <p:nvPr/>
          </p:nvSpPr>
          <p:spPr>
            <a:xfrm>
              <a:off x="0" y="0"/>
              <a:ext cx="20278458" cy="5126990"/>
            </a:xfrm>
            <a:custGeom>
              <a:avLst/>
              <a:gdLst/>
              <a:ahLst/>
              <a:cxnLst/>
              <a:rect l="l" t="t" r="r" b="b"/>
              <a:pathLst>
                <a:path w="20278458" h="5126990">
                  <a:moveTo>
                    <a:pt x="17456519" y="0"/>
                  </a:moveTo>
                  <a:lnTo>
                    <a:pt x="0" y="0"/>
                  </a:lnTo>
                  <a:lnTo>
                    <a:pt x="2821940" y="2564130"/>
                  </a:lnTo>
                  <a:lnTo>
                    <a:pt x="0" y="5126990"/>
                  </a:lnTo>
                  <a:lnTo>
                    <a:pt x="17456519" y="5126990"/>
                  </a:lnTo>
                  <a:lnTo>
                    <a:pt x="20278458" y="2564130"/>
                  </a:lnTo>
                  <a:close/>
                </a:path>
              </a:pathLst>
            </a:custGeom>
            <a:solidFill>
              <a:srgbClr val="F2F2F2"/>
            </a:solidFill>
          </p:spPr>
        </p:sp>
      </p:grpSp>
      <p:grpSp>
        <p:nvGrpSpPr>
          <p:cNvPr id="6" name="Group 6"/>
          <p:cNvGrpSpPr/>
          <p:nvPr/>
        </p:nvGrpSpPr>
        <p:grpSpPr>
          <a:xfrm>
            <a:off x="755650" y="4845050"/>
            <a:ext cx="7702550" cy="2001653"/>
            <a:chOff x="0" y="0"/>
            <a:chExt cx="19729435" cy="5126990"/>
          </a:xfrm>
        </p:grpSpPr>
        <p:sp>
          <p:nvSpPr>
            <p:cNvPr id="7" name="Freeform 7"/>
            <p:cNvSpPr/>
            <p:nvPr/>
          </p:nvSpPr>
          <p:spPr>
            <a:xfrm>
              <a:off x="0" y="0"/>
              <a:ext cx="19729434" cy="5126990"/>
            </a:xfrm>
            <a:custGeom>
              <a:avLst/>
              <a:gdLst/>
              <a:ahLst/>
              <a:cxnLst/>
              <a:rect l="l" t="t" r="r" b="b"/>
              <a:pathLst>
                <a:path w="19729434" h="5126990">
                  <a:moveTo>
                    <a:pt x="16907495" y="0"/>
                  </a:moveTo>
                  <a:lnTo>
                    <a:pt x="0" y="0"/>
                  </a:lnTo>
                  <a:lnTo>
                    <a:pt x="2821940" y="2564130"/>
                  </a:lnTo>
                  <a:lnTo>
                    <a:pt x="0" y="5126990"/>
                  </a:lnTo>
                  <a:lnTo>
                    <a:pt x="16907495" y="5126990"/>
                  </a:lnTo>
                  <a:lnTo>
                    <a:pt x="19729434" y="2564130"/>
                  </a:lnTo>
                  <a:close/>
                </a:path>
              </a:pathLst>
            </a:custGeom>
            <a:solidFill>
              <a:srgbClr val="F2F2F2"/>
            </a:solidFill>
          </p:spPr>
        </p:sp>
      </p:grpSp>
      <p:sp>
        <p:nvSpPr>
          <p:cNvPr id="8" name="TextBox 8"/>
          <p:cNvSpPr txBox="1"/>
          <p:nvPr/>
        </p:nvSpPr>
        <p:spPr>
          <a:xfrm>
            <a:off x="1870599" y="2511885"/>
            <a:ext cx="5864101" cy="1909118"/>
          </a:xfrm>
          <a:prstGeom prst="rect">
            <a:avLst/>
          </a:prstGeom>
        </p:spPr>
        <p:txBody>
          <a:bodyPr lIns="0" tIns="0" rIns="0" bIns="0" rtlCol="0" anchor="t">
            <a:spAutoFit/>
          </a:bodyPr>
          <a:lstStyle/>
          <a:p>
            <a:pPr>
              <a:lnSpc>
                <a:spcPts val="3057"/>
              </a:lnSpc>
            </a:pPr>
            <a:r>
              <a:rPr lang="en-US" sz="2038" spc="40">
                <a:solidFill>
                  <a:srgbClr val="666666"/>
                </a:solidFill>
                <a:latin typeface="Montserrat Light"/>
              </a:rPr>
              <a:t>Hayal gücünü geliştirici oyunlar ile yeni bir bilgi, beceri öğretmeye çalışmadan, kendiliğinden gelişen ve şekillenen oyunlar oynayabilirsiniz. </a:t>
            </a:r>
          </a:p>
          <a:p>
            <a:pPr>
              <a:lnSpc>
                <a:spcPts val="3057"/>
              </a:lnSpc>
            </a:pPr>
            <a:endParaRPr lang="en-US" sz="2038" spc="40">
              <a:solidFill>
                <a:srgbClr val="666666"/>
              </a:solidFill>
              <a:latin typeface="Montserrat Light"/>
            </a:endParaRPr>
          </a:p>
        </p:txBody>
      </p:sp>
      <p:grpSp>
        <p:nvGrpSpPr>
          <p:cNvPr id="9" name="Group 9"/>
          <p:cNvGrpSpPr/>
          <p:nvPr/>
        </p:nvGrpSpPr>
        <p:grpSpPr>
          <a:xfrm>
            <a:off x="123122" y="3533536"/>
            <a:ext cx="718955" cy="575164"/>
            <a:chOff x="0" y="0"/>
            <a:chExt cx="6408833" cy="5126990"/>
          </a:xfrm>
        </p:grpSpPr>
        <p:sp>
          <p:nvSpPr>
            <p:cNvPr id="10" name="Freeform 10"/>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1" name="Group 11"/>
          <p:cNvGrpSpPr/>
          <p:nvPr/>
        </p:nvGrpSpPr>
        <p:grpSpPr>
          <a:xfrm>
            <a:off x="8472804" y="255468"/>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3" name="Group 13"/>
          <p:cNvGrpSpPr/>
          <p:nvPr/>
        </p:nvGrpSpPr>
        <p:grpSpPr>
          <a:xfrm>
            <a:off x="5918200" y="4432300"/>
            <a:ext cx="374081" cy="295327"/>
            <a:chOff x="0" y="0"/>
            <a:chExt cx="6494284" cy="5126990"/>
          </a:xfrm>
        </p:grpSpPr>
        <p:sp>
          <p:nvSpPr>
            <p:cNvPr id="14" name="Freeform 14"/>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5" name="Group 15"/>
          <p:cNvGrpSpPr/>
          <p:nvPr/>
        </p:nvGrpSpPr>
        <p:grpSpPr>
          <a:xfrm>
            <a:off x="8472804" y="4284636"/>
            <a:ext cx="374081" cy="295327"/>
            <a:chOff x="0" y="0"/>
            <a:chExt cx="6494284" cy="5126990"/>
          </a:xfrm>
        </p:grpSpPr>
        <p:sp>
          <p:nvSpPr>
            <p:cNvPr id="16" name="Freeform 16"/>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7" name="Group 17"/>
          <p:cNvGrpSpPr/>
          <p:nvPr/>
        </p:nvGrpSpPr>
        <p:grpSpPr>
          <a:xfrm>
            <a:off x="250757" y="5578344"/>
            <a:ext cx="591320" cy="466832"/>
            <a:chOff x="0" y="0"/>
            <a:chExt cx="6494284" cy="5126990"/>
          </a:xfrm>
        </p:grpSpPr>
        <p:sp>
          <p:nvSpPr>
            <p:cNvPr id="18" name="Freeform 18"/>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9" name="Group 19"/>
          <p:cNvGrpSpPr/>
          <p:nvPr/>
        </p:nvGrpSpPr>
        <p:grpSpPr>
          <a:xfrm>
            <a:off x="8162811" y="2623218"/>
            <a:ext cx="295389" cy="233202"/>
            <a:chOff x="0" y="0"/>
            <a:chExt cx="6494284" cy="5126990"/>
          </a:xfrm>
        </p:grpSpPr>
        <p:sp>
          <p:nvSpPr>
            <p:cNvPr id="20" name="Freeform 20"/>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grpSp>
        <p:nvGrpSpPr>
          <p:cNvPr id="21" name="Group 21"/>
          <p:cNvGrpSpPr/>
          <p:nvPr/>
        </p:nvGrpSpPr>
        <p:grpSpPr>
          <a:xfrm>
            <a:off x="842078" y="112897"/>
            <a:ext cx="7727903" cy="2001653"/>
            <a:chOff x="0" y="0"/>
            <a:chExt cx="19794374" cy="5126990"/>
          </a:xfrm>
        </p:grpSpPr>
        <p:sp>
          <p:nvSpPr>
            <p:cNvPr id="22" name="Freeform 22"/>
            <p:cNvSpPr/>
            <p:nvPr/>
          </p:nvSpPr>
          <p:spPr>
            <a:xfrm>
              <a:off x="0" y="0"/>
              <a:ext cx="19794373" cy="5126990"/>
            </a:xfrm>
            <a:custGeom>
              <a:avLst/>
              <a:gdLst/>
              <a:ahLst/>
              <a:cxnLst/>
              <a:rect l="l" t="t" r="r" b="b"/>
              <a:pathLst>
                <a:path w="19794373" h="5126990">
                  <a:moveTo>
                    <a:pt x="16972434" y="0"/>
                  </a:moveTo>
                  <a:lnTo>
                    <a:pt x="0" y="0"/>
                  </a:lnTo>
                  <a:lnTo>
                    <a:pt x="2821940" y="2564130"/>
                  </a:lnTo>
                  <a:lnTo>
                    <a:pt x="0" y="5126990"/>
                  </a:lnTo>
                  <a:lnTo>
                    <a:pt x="16972434" y="5126990"/>
                  </a:lnTo>
                  <a:lnTo>
                    <a:pt x="19794373" y="2564130"/>
                  </a:lnTo>
                  <a:close/>
                </a:path>
              </a:pathLst>
            </a:custGeom>
            <a:solidFill>
              <a:srgbClr val="F2F2F2"/>
            </a:solidFill>
          </p:spPr>
        </p:sp>
      </p:grpSp>
      <p:grpSp>
        <p:nvGrpSpPr>
          <p:cNvPr id="23" name="Group 23"/>
          <p:cNvGrpSpPr/>
          <p:nvPr/>
        </p:nvGrpSpPr>
        <p:grpSpPr>
          <a:xfrm>
            <a:off x="8659844" y="6370670"/>
            <a:ext cx="718955" cy="575164"/>
            <a:chOff x="0" y="0"/>
            <a:chExt cx="6408833" cy="5126990"/>
          </a:xfrm>
        </p:grpSpPr>
        <p:sp>
          <p:nvSpPr>
            <p:cNvPr id="24" name="Freeform 2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25" name="Group 25"/>
          <p:cNvGrpSpPr/>
          <p:nvPr/>
        </p:nvGrpSpPr>
        <p:grpSpPr>
          <a:xfrm>
            <a:off x="123122" y="255468"/>
            <a:ext cx="718955" cy="575164"/>
            <a:chOff x="0" y="0"/>
            <a:chExt cx="6408833" cy="5126990"/>
          </a:xfrm>
        </p:grpSpPr>
        <p:sp>
          <p:nvSpPr>
            <p:cNvPr id="26" name="Freeform 2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sp>
        <p:nvSpPr>
          <p:cNvPr id="27" name="TextBox 27"/>
          <p:cNvSpPr txBox="1"/>
          <p:nvPr/>
        </p:nvSpPr>
        <p:spPr>
          <a:xfrm>
            <a:off x="2025259" y="405278"/>
            <a:ext cx="5361540" cy="1359741"/>
          </a:xfrm>
          <a:prstGeom prst="rect">
            <a:avLst/>
          </a:prstGeom>
        </p:spPr>
        <p:txBody>
          <a:bodyPr lIns="0" tIns="0" rIns="0" bIns="0" rtlCol="0" anchor="t">
            <a:spAutoFit/>
          </a:bodyPr>
          <a:lstStyle/>
          <a:p>
            <a:pPr>
              <a:lnSpc>
                <a:spcPts val="2716"/>
              </a:lnSpc>
            </a:pPr>
            <a:r>
              <a:rPr lang="en-US" sz="1811" spc="36" dirty="0" err="1">
                <a:solidFill>
                  <a:srgbClr val="666666"/>
                </a:solidFill>
                <a:latin typeface="Montserrat Light"/>
              </a:rPr>
              <a:t>Oyun</a:t>
            </a:r>
            <a:r>
              <a:rPr lang="en-US" sz="1811" spc="36" dirty="0">
                <a:solidFill>
                  <a:srgbClr val="666666"/>
                </a:solidFill>
                <a:latin typeface="Montserrat Light"/>
              </a:rPr>
              <a:t> </a:t>
            </a:r>
            <a:r>
              <a:rPr lang="en-US" sz="1811" spc="36" dirty="0" err="1">
                <a:solidFill>
                  <a:srgbClr val="666666"/>
                </a:solidFill>
                <a:latin typeface="Montserrat Light"/>
              </a:rPr>
              <a:t>sırasında</a:t>
            </a:r>
            <a:r>
              <a:rPr lang="en-US" sz="1811" spc="36" dirty="0">
                <a:solidFill>
                  <a:srgbClr val="666666"/>
                </a:solidFill>
                <a:latin typeface="Montserrat Light"/>
              </a:rPr>
              <a:t> </a:t>
            </a:r>
            <a:r>
              <a:rPr lang="en-US" sz="1811" spc="36" dirty="0" err="1">
                <a:solidFill>
                  <a:srgbClr val="666666"/>
                </a:solidFill>
                <a:latin typeface="Montserrat Light"/>
              </a:rPr>
              <a:t>beden</a:t>
            </a:r>
            <a:r>
              <a:rPr lang="en-US" sz="1811" spc="36" dirty="0">
                <a:solidFill>
                  <a:srgbClr val="666666"/>
                </a:solidFill>
                <a:latin typeface="Montserrat Light"/>
              </a:rPr>
              <a:t> </a:t>
            </a:r>
            <a:r>
              <a:rPr lang="en-US" sz="1811" spc="36" dirty="0" err="1">
                <a:solidFill>
                  <a:srgbClr val="666666"/>
                </a:solidFill>
                <a:latin typeface="Montserrat Light"/>
              </a:rPr>
              <a:t>duruşunuzla</a:t>
            </a:r>
            <a:r>
              <a:rPr lang="en-US" sz="1811" spc="36" dirty="0">
                <a:solidFill>
                  <a:srgbClr val="666666"/>
                </a:solidFill>
                <a:latin typeface="Montserrat Light"/>
              </a:rPr>
              <a:t>, </a:t>
            </a:r>
            <a:r>
              <a:rPr lang="tr-TR" sz="1811" spc="36" dirty="0" smtClean="0">
                <a:solidFill>
                  <a:srgbClr val="666666"/>
                </a:solidFill>
                <a:latin typeface="Montserrat Light"/>
              </a:rPr>
              <a:t>bazen de </a:t>
            </a:r>
            <a:r>
              <a:rPr lang="en-US" sz="1811" spc="36" dirty="0" err="1" smtClean="0">
                <a:solidFill>
                  <a:srgbClr val="666666"/>
                </a:solidFill>
                <a:latin typeface="Montserrat Light"/>
              </a:rPr>
              <a:t>verdiğiniz</a:t>
            </a:r>
            <a:r>
              <a:rPr lang="en-US" sz="1811" spc="36" dirty="0" smtClean="0">
                <a:solidFill>
                  <a:srgbClr val="666666"/>
                </a:solidFill>
                <a:latin typeface="Montserrat Light"/>
              </a:rPr>
              <a:t> </a:t>
            </a:r>
            <a:r>
              <a:rPr lang="en-US" sz="1811" spc="36" dirty="0" err="1">
                <a:solidFill>
                  <a:srgbClr val="666666"/>
                </a:solidFill>
                <a:latin typeface="Montserrat Light"/>
              </a:rPr>
              <a:t>tepkilerle</a:t>
            </a:r>
            <a:r>
              <a:rPr lang="en-US" sz="1811" spc="36" dirty="0">
                <a:solidFill>
                  <a:srgbClr val="666666"/>
                </a:solidFill>
                <a:latin typeface="Montserrat Light"/>
              </a:rPr>
              <a:t> </a:t>
            </a:r>
            <a:r>
              <a:rPr lang="en-US" sz="1811" spc="36" dirty="0" err="1">
                <a:solidFill>
                  <a:srgbClr val="666666"/>
                </a:solidFill>
                <a:latin typeface="Montserrat Light"/>
              </a:rPr>
              <a:t>dikkatinizin</a:t>
            </a:r>
            <a:r>
              <a:rPr lang="en-US" sz="1811" spc="36" dirty="0">
                <a:solidFill>
                  <a:srgbClr val="666666"/>
                </a:solidFill>
                <a:latin typeface="Montserrat Light"/>
              </a:rPr>
              <a:t> </a:t>
            </a:r>
            <a:r>
              <a:rPr lang="en-US" sz="1811" spc="36" dirty="0" err="1">
                <a:solidFill>
                  <a:srgbClr val="666666"/>
                </a:solidFill>
                <a:latin typeface="Montserrat Light"/>
              </a:rPr>
              <a:t>çocukta</a:t>
            </a:r>
            <a:r>
              <a:rPr lang="en-US" sz="1811" spc="36" dirty="0">
                <a:solidFill>
                  <a:srgbClr val="666666"/>
                </a:solidFill>
                <a:latin typeface="Montserrat Light"/>
              </a:rPr>
              <a:t> </a:t>
            </a:r>
            <a:r>
              <a:rPr lang="en-US" sz="1811" spc="36" dirty="0" err="1">
                <a:solidFill>
                  <a:srgbClr val="666666"/>
                </a:solidFill>
                <a:latin typeface="Montserrat Light"/>
              </a:rPr>
              <a:t>ve</a:t>
            </a:r>
            <a:r>
              <a:rPr lang="en-US" sz="1811" spc="36" dirty="0">
                <a:solidFill>
                  <a:srgbClr val="666666"/>
                </a:solidFill>
                <a:latin typeface="Montserrat Light"/>
              </a:rPr>
              <a:t> </a:t>
            </a:r>
            <a:r>
              <a:rPr lang="en-US" sz="1811" spc="36" dirty="0" err="1">
                <a:solidFill>
                  <a:srgbClr val="666666"/>
                </a:solidFill>
                <a:latin typeface="Montserrat Light"/>
              </a:rPr>
              <a:t>oyunda</a:t>
            </a:r>
            <a:r>
              <a:rPr lang="en-US" sz="1811" spc="36" dirty="0">
                <a:solidFill>
                  <a:srgbClr val="666666"/>
                </a:solidFill>
                <a:latin typeface="Montserrat Light"/>
              </a:rPr>
              <a:t> </a:t>
            </a:r>
            <a:r>
              <a:rPr lang="en-US" sz="1811" spc="36" dirty="0" err="1">
                <a:solidFill>
                  <a:srgbClr val="666666"/>
                </a:solidFill>
                <a:latin typeface="Montserrat Light"/>
              </a:rPr>
              <a:t>olduğunu</a:t>
            </a:r>
            <a:r>
              <a:rPr lang="en-US" sz="1811" spc="36" dirty="0">
                <a:solidFill>
                  <a:srgbClr val="666666"/>
                </a:solidFill>
                <a:latin typeface="Montserrat Light"/>
              </a:rPr>
              <a:t> </a:t>
            </a:r>
            <a:r>
              <a:rPr lang="en-US" sz="1811" spc="36" dirty="0" err="1">
                <a:solidFill>
                  <a:srgbClr val="666666"/>
                </a:solidFill>
                <a:latin typeface="Montserrat Light"/>
              </a:rPr>
              <a:t>hissettirin</a:t>
            </a:r>
            <a:r>
              <a:rPr lang="en-US" sz="1811" spc="36" dirty="0">
                <a:solidFill>
                  <a:srgbClr val="666666"/>
                </a:solidFill>
                <a:latin typeface="Montserrat Light"/>
              </a:rPr>
              <a:t>. </a:t>
            </a:r>
          </a:p>
          <a:p>
            <a:pPr>
              <a:lnSpc>
                <a:spcPts val="2716"/>
              </a:lnSpc>
            </a:pPr>
            <a:endParaRPr lang="en-US" sz="1811" spc="36" dirty="0">
              <a:solidFill>
                <a:srgbClr val="666666"/>
              </a:solidFill>
              <a:latin typeface="Montserrat Light"/>
            </a:endParaRPr>
          </a:p>
        </p:txBody>
      </p:sp>
      <p:sp>
        <p:nvSpPr>
          <p:cNvPr id="28" name="TextBox 28"/>
          <p:cNvSpPr txBox="1"/>
          <p:nvPr/>
        </p:nvSpPr>
        <p:spPr>
          <a:xfrm>
            <a:off x="1880574" y="4975277"/>
            <a:ext cx="5650910" cy="1468206"/>
          </a:xfrm>
          <a:prstGeom prst="rect">
            <a:avLst/>
          </a:prstGeom>
        </p:spPr>
        <p:txBody>
          <a:bodyPr lIns="0" tIns="0" rIns="0" bIns="0" rtlCol="0" anchor="t">
            <a:spAutoFit/>
          </a:bodyPr>
          <a:lstStyle/>
          <a:p>
            <a:pPr>
              <a:lnSpc>
                <a:spcPts val="2946"/>
              </a:lnSpc>
            </a:pPr>
            <a:r>
              <a:rPr lang="en-US" sz="1964" spc="39" dirty="0" err="1">
                <a:solidFill>
                  <a:srgbClr val="666666"/>
                </a:solidFill>
                <a:latin typeface="Montserrat Light"/>
              </a:rPr>
              <a:t>Oyun</a:t>
            </a:r>
            <a:r>
              <a:rPr lang="en-US" sz="1964" spc="39" dirty="0">
                <a:solidFill>
                  <a:srgbClr val="666666"/>
                </a:solidFill>
                <a:latin typeface="Montserrat Light"/>
              </a:rPr>
              <a:t> </a:t>
            </a:r>
            <a:r>
              <a:rPr lang="en-US" sz="1964" spc="39" dirty="0" err="1">
                <a:solidFill>
                  <a:srgbClr val="666666"/>
                </a:solidFill>
                <a:latin typeface="Montserrat Light"/>
              </a:rPr>
              <a:t>sırasında</a:t>
            </a:r>
            <a:r>
              <a:rPr lang="en-US" sz="1964" spc="39" dirty="0">
                <a:solidFill>
                  <a:srgbClr val="666666"/>
                </a:solidFill>
                <a:latin typeface="Montserrat Light"/>
              </a:rPr>
              <a:t> </a:t>
            </a:r>
            <a:r>
              <a:rPr lang="en-US" sz="1964" spc="39" dirty="0" err="1">
                <a:solidFill>
                  <a:srgbClr val="666666"/>
                </a:solidFill>
                <a:latin typeface="Montserrat Light"/>
              </a:rPr>
              <a:t>çocuğun</a:t>
            </a:r>
            <a:r>
              <a:rPr lang="en-US" sz="1964" spc="39" dirty="0">
                <a:solidFill>
                  <a:srgbClr val="666666"/>
                </a:solidFill>
                <a:latin typeface="Montserrat Light"/>
              </a:rPr>
              <a:t> </a:t>
            </a:r>
            <a:r>
              <a:rPr lang="en-US" sz="1964" spc="39" dirty="0" err="1">
                <a:solidFill>
                  <a:srgbClr val="666666"/>
                </a:solidFill>
                <a:latin typeface="Montserrat Light"/>
              </a:rPr>
              <a:t>duygularını</a:t>
            </a:r>
            <a:r>
              <a:rPr lang="en-US" sz="1964" spc="39" dirty="0">
                <a:solidFill>
                  <a:srgbClr val="666666"/>
                </a:solidFill>
                <a:latin typeface="Montserrat Light"/>
              </a:rPr>
              <a:t> </a:t>
            </a:r>
            <a:r>
              <a:rPr lang="en-US" sz="1964" spc="39" dirty="0" err="1">
                <a:solidFill>
                  <a:srgbClr val="666666"/>
                </a:solidFill>
                <a:latin typeface="Montserrat Light"/>
              </a:rPr>
              <a:t>yansıtarak</a:t>
            </a:r>
            <a:r>
              <a:rPr lang="en-US" sz="1964" spc="39" dirty="0">
                <a:solidFill>
                  <a:srgbClr val="666666"/>
                </a:solidFill>
                <a:latin typeface="Montserrat Light"/>
              </a:rPr>
              <a:t> </a:t>
            </a:r>
            <a:r>
              <a:rPr lang="en-US" sz="1964" spc="39" dirty="0" err="1">
                <a:solidFill>
                  <a:srgbClr val="666666"/>
                </a:solidFill>
                <a:latin typeface="Montserrat Light"/>
              </a:rPr>
              <a:t>anlaşıldığını</a:t>
            </a:r>
            <a:r>
              <a:rPr lang="en-US" sz="1964" spc="39" dirty="0">
                <a:solidFill>
                  <a:srgbClr val="666666"/>
                </a:solidFill>
                <a:latin typeface="Montserrat Light"/>
              </a:rPr>
              <a:t> </a:t>
            </a:r>
            <a:r>
              <a:rPr lang="en-US" sz="1964" spc="39" dirty="0" err="1">
                <a:solidFill>
                  <a:srgbClr val="666666"/>
                </a:solidFill>
                <a:latin typeface="Montserrat Light"/>
              </a:rPr>
              <a:t>hissettirmek</a:t>
            </a:r>
            <a:r>
              <a:rPr lang="en-US" sz="1964" spc="39" dirty="0">
                <a:solidFill>
                  <a:srgbClr val="666666"/>
                </a:solidFill>
                <a:latin typeface="Montserrat Light"/>
              </a:rPr>
              <a:t> </a:t>
            </a:r>
            <a:r>
              <a:rPr lang="en-US" sz="1964" spc="39" dirty="0" err="1">
                <a:solidFill>
                  <a:srgbClr val="666666"/>
                </a:solidFill>
                <a:latin typeface="Montserrat Light"/>
              </a:rPr>
              <a:t>önemlidir</a:t>
            </a:r>
            <a:r>
              <a:rPr lang="en-US" sz="1964" spc="39" dirty="0">
                <a:solidFill>
                  <a:srgbClr val="666666"/>
                </a:solidFill>
                <a:latin typeface="Montserrat Light"/>
              </a:rPr>
              <a:t>. </a:t>
            </a:r>
            <a:r>
              <a:rPr lang="en-US" sz="1964" u="sng" spc="39" dirty="0" err="1">
                <a:solidFill>
                  <a:srgbClr val="666666"/>
                </a:solidFill>
                <a:latin typeface="Montserrat Light"/>
              </a:rPr>
              <a:t>Örneğin</a:t>
            </a:r>
            <a:r>
              <a:rPr lang="en-US" sz="1964" u="sng" spc="39" dirty="0">
                <a:solidFill>
                  <a:srgbClr val="666666"/>
                </a:solidFill>
                <a:latin typeface="Montserrat Light"/>
              </a:rPr>
              <a:t>;</a:t>
            </a:r>
            <a:r>
              <a:rPr lang="en-US" sz="1964" spc="39" dirty="0">
                <a:solidFill>
                  <a:srgbClr val="666666"/>
                </a:solidFill>
                <a:latin typeface="Montserrat Light"/>
              </a:rPr>
              <a:t> </a:t>
            </a:r>
            <a:r>
              <a:rPr lang="en-US" sz="1964" spc="39" dirty="0" err="1">
                <a:solidFill>
                  <a:srgbClr val="666666"/>
                </a:solidFill>
                <a:latin typeface="Montserrat Light"/>
              </a:rPr>
              <a:t>Bebeğinin</a:t>
            </a:r>
            <a:r>
              <a:rPr lang="en-US" sz="1964" spc="39" dirty="0">
                <a:solidFill>
                  <a:srgbClr val="666666"/>
                </a:solidFill>
                <a:latin typeface="Montserrat Light"/>
              </a:rPr>
              <a:t> </a:t>
            </a:r>
            <a:r>
              <a:rPr lang="en-US" sz="1964" spc="39" dirty="0" err="1">
                <a:solidFill>
                  <a:srgbClr val="666666"/>
                </a:solidFill>
                <a:latin typeface="Montserrat Light"/>
              </a:rPr>
              <a:t>kolu</a:t>
            </a:r>
            <a:r>
              <a:rPr lang="en-US" sz="1964" spc="39" dirty="0">
                <a:solidFill>
                  <a:srgbClr val="666666"/>
                </a:solidFill>
                <a:latin typeface="Montserrat Light"/>
              </a:rPr>
              <a:t> </a:t>
            </a:r>
            <a:r>
              <a:rPr lang="en-US" sz="1964" spc="39" dirty="0" err="1">
                <a:solidFill>
                  <a:srgbClr val="666666"/>
                </a:solidFill>
                <a:latin typeface="Montserrat Light"/>
              </a:rPr>
              <a:t>kırıldığı</a:t>
            </a:r>
            <a:r>
              <a:rPr lang="en-US" sz="1964" spc="39" dirty="0">
                <a:solidFill>
                  <a:srgbClr val="666666"/>
                </a:solidFill>
                <a:latin typeface="Montserrat Light"/>
              </a:rPr>
              <a:t> </a:t>
            </a:r>
            <a:r>
              <a:rPr lang="en-US" sz="1964" spc="39" dirty="0" err="1">
                <a:solidFill>
                  <a:srgbClr val="666666"/>
                </a:solidFill>
                <a:latin typeface="Montserrat Light"/>
              </a:rPr>
              <a:t>için</a:t>
            </a:r>
            <a:r>
              <a:rPr lang="en-US" sz="1964" spc="39" dirty="0">
                <a:solidFill>
                  <a:srgbClr val="666666"/>
                </a:solidFill>
                <a:latin typeface="Montserrat Light"/>
              </a:rPr>
              <a:t> </a:t>
            </a:r>
            <a:r>
              <a:rPr lang="en-US" sz="1964" spc="39" dirty="0" err="1" smtClean="0">
                <a:solidFill>
                  <a:srgbClr val="666666"/>
                </a:solidFill>
                <a:latin typeface="Montserrat Light"/>
              </a:rPr>
              <a:t>üzüldün</a:t>
            </a:r>
            <a:r>
              <a:rPr lang="tr-TR" sz="1964" spc="39" dirty="0" smtClean="0">
                <a:solidFill>
                  <a:srgbClr val="666666"/>
                </a:solidFill>
                <a:latin typeface="Montserrat Light"/>
              </a:rPr>
              <a:t>.</a:t>
            </a:r>
            <a:endParaRPr lang="en-US" sz="1964" spc="39" dirty="0">
              <a:solidFill>
                <a:srgbClr val="666666"/>
              </a:solidFill>
              <a:latin typeface="Montserrat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7477">
                <a:alpha val="23922"/>
              </a:srgbClr>
            </a:solidFill>
          </p:spPr>
        </p:sp>
      </p:grpSp>
      <p:grpSp>
        <p:nvGrpSpPr>
          <p:cNvPr id="4" name="Group 4"/>
          <p:cNvGrpSpPr/>
          <p:nvPr/>
        </p:nvGrpSpPr>
        <p:grpSpPr>
          <a:xfrm>
            <a:off x="742950" y="2419350"/>
            <a:ext cx="7916894" cy="2001653"/>
            <a:chOff x="0" y="0"/>
            <a:chExt cx="20278459" cy="5126990"/>
          </a:xfrm>
        </p:grpSpPr>
        <p:sp>
          <p:nvSpPr>
            <p:cNvPr id="5" name="Freeform 5"/>
            <p:cNvSpPr/>
            <p:nvPr/>
          </p:nvSpPr>
          <p:spPr>
            <a:xfrm>
              <a:off x="0" y="0"/>
              <a:ext cx="20278458" cy="5126990"/>
            </a:xfrm>
            <a:custGeom>
              <a:avLst/>
              <a:gdLst/>
              <a:ahLst/>
              <a:cxnLst/>
              <a:rect l="l" t="t" r="r" b="b"/>
              <a:pathLst>
                <a:path w="20278458" h="5126990">
                  <a:moveTo>
                    <a:pt x="17456519" y="0"/>
                  </a:moveTo>
                  <a:lnTo>
                    <a:pt x="0" y="0"/>
                  </a:lnTo>
                  <a:lnTo>
                    <a:pt x="2821940" y="2564130"/>
                  </a:lnTo>
                  <a:lnTo>
                    <a:pt x="0" y="5126990"/>
                  </a:lnTo>
                  <a:lnTo>
                    <a:pt x="17456519" y="5126990"/>
                  </a:lnTo>
                  <a:lnTo>
                    <a:pt x="20278458" y="2564130"/>
                  </a:lnTo>
                  <a:close/>
                </a:path>
              </a:pathLst>
            </a:custGeom>
            <a:solidFill>
              <a:srgbClr val="F2F2F2"/>
            </a:solidFill>
          </p:spPr>
        </p:sp>
      </p:grpSp>
      <p:grpSp>
        <p:nvGrpSpPr>
          <p:cNvPr id="6" name="Group 6"/>
          <p:cNvGrpSpPr/>
          <p:nvPr/>
        </p:nvGrpSpPr>
        <p:grpSpPr>
          <a:xfrm>
            <a:off x="755650" y="4845050"/>
            <a:ext cx="7702550" cy="2001653"/>
            <a:chOff x="0" y="0"/>
            <a:chExt cx="19729435" cy="5126990"/>
          </a:xfrm>
        </p:grpSpPr>
        <p:sp>
          <p:nvSpPr>
            <p:cNvPr id="7" name="Freeform 7"/>
            <p:cNvSpPr/>
            <p:nvPr/>
          </p:nvSpPr>
          <p:spPr>
            <a:xfrm>
              <a:off x="0" y="0"/>
              <a:ext cx="19729434" cy="5126990"/>
            </a:xfrm>
            <a:custGeom>
              <a:avLst/>
              <a:gdLst/>
              <a:ahLst/>
              <a:cxnLst/>
              <a:rect l="l" t="t" r="r" b="b"/>
              <a:pathLst>
                <a:path w="19729434" h="5126990">
                  <a:moveTo>
                    <a:pt x="16907495" y="0"/>
                  </a:moveTo>
                  <a:lnTo>
                    <a:pt x="0" y="0"/>
                  </a:lnTo>
                  <a:lnTo>
                    <a:pt x="2821940" y="2564130"/>
                  </a:lnTo>
                  <a:lnTo>
                    <a:pt x="0" y="5126990"/>
                  </a:lnTo>
                  <a:lnTo>
                    <a:pt x="16907495" y="5126990"/>
                  </a:lnTo>
                  <a:lnTo>
                    <a:pt x="19729434" y="2564130"/>
                  </a:lnTo>
                  <a:close/>
                </a:path>
              </a:pathLst>
            </a:custGeom>
            <a:solidFill>
              <a:srgbClr val="F2F2F2"/>
            </a:solidFill>
          </p:spPr>
        </p:sp>
      </p:grpSp>
      <p:sp>
        <p:nvSpPr>
          <p:cNvPr id="8" name="TextBox 8"/>
          <p:cNvSpPr txBox="1"/>
          <p:nvPr/>
        </p:nvSpPr>
        <p:spPr>
          <a:xfrm>
            <a:off x="1944749" y="2799270"/>
            <a:ext cx="5864101" cy="1137263"/>
          </a:xfrm>
          <a:prstGeom prst="rect">
            <a:avLst/>
          </a:prstGeom>
        </p:spPr>
        <p:txBody>
          <a:bodyPr lIns="0" tIns="0" rIns="0" bIns="0" rtlCol="0" anchor="t">
            <a:spAutoFit/>
          </a:bodyPr>
          <a:lstStyle/>
          <a:p>
            <a:pPr>
              <a:lnSpc>
                <a:spcPts val="3057"/>
              </a:lnSpc>
            </a:pPr>
            <a:r>
              <a:rPr lang="en-US" sz="2038" spc="40">
                <a:solidFill>
                  <a:srgbClr val="666666"/>
                </a:solidFill>
                <a:latin typeface="Montserrat Light"/>
              </a:rPr>
              <a:t>Hayal gücünü kullanması için ona izin verin oyunun hızını çocuğunuza uydurun. </a:t>
            </a:r>
          </a:p>
          <a:p>
            <a:pPr>
              <a:lnSpc>
                <a:spcPts val="3057"/>
              </a:lnSpc>
            </a:pPr>
            <a:endParaRPr lang="en-US" sz="2038" spc="40">
              <a:solidFill>
                <a:srgbClr val="666666"/>
              </a:solidFill>
              <a:latin typeface="Montserrat Light"/>
            </a:endParaRPr>
          </a:p>
        </p:txBody>
      </p:sp>
      <p:grpSp>
        <p:nvGrpSpPr>
          <p:cNvPr id="9" name="Group 9"/>
          <p:cNvGrpSpPr/>
          <p:nvPr/>
        </p:nvGrpSpPr>
        <p:grpSpPr>
          <a:xfrm>
            <a:off x="123122" y="3533536"/>
            <a:ext cx="718955" cy="575164"/>
            <a:chOff x="0" y="0"/>
            <a:chExt cx="6408833" cy="5126990"/>
          </a:xfrm>
        </p:grpSpPr>
        <p:sp>
          <p:nvSpPr>
            <p:cNvPr id="10" name="Freeform 10"/>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1" name="Group 11"/>
          <p:cNvGrpSpPr/>
          <p:nvPr/>
        </p:nvGrpSpPr>
        <p:grpSpPr>
          <a:xfrm>
            <a:off x="8472804" y="255468"/>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3" name="Group 13"/>
          <p:cNvGrpSpPr/>
          <p:nvPr/>
        </p:nvGrpSpPr>
        <p:grpSpPr>
          <a:xfrm>
            <a:off x="5918200" y="4432300"/>
            <a:ext cx="374081" cy="295327"/>
            <a:chOff x="0" y="0"/>
            <a:chExt cx="6494284" cy="5126990"/>
          </a:xfrm>
        </p:grpSpPr>
        <p:sp>
          <p:nvSpPr>
            <p:cNvPr id="14" name="Freeform 14"/>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5" name="Group 15"/>
          <p:cNvGrpSpPr/>
          <p:nvPr/>
        </p:nvGrpSpPr>
        <p:grpSpPr>
          <a:xfrm>
            <a:off x="8472804" y="4284636"/>
            <a:ext cx="374081" cy="295327"/>
            <a:chOff x="0" y="0"/>
            <a:chExt cx="6494284" cy="5126990"/>
          </a:xfrm>
        </p:grpSpPr>
        <p:sp>
          <p:nvSpPr>
            <p:cNvPr id="16" name="Freeform 16"/>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7" name="Group 17"/>
          <p:cNvGrpSpPr/>
          <p:nvPr/>
        </p:nvGrpSpPr>
        <p:grpSpPr>
          <a:xfrm>
            <a:off x="250757" y="5578344"/>
            <a:ext cx="591320" cy="466832"/>
            <a:chOff x="0" y="0"/>
            <a:chExt cx="6494284" cy="5126990"/>
          </a:xfrm>
        </p:grpSpPr>
        <p:sp>
          <p:nvSpPr>
            <p:cNvPr id="18" name="Freeform 18"/>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9" name="Group 19"/>
          <p:cNvGrpSpPr/>
          <p:nvPr/>
        </p:nvGrpSpPr>
        <p:grpSpPr>
          <a:xfrm>
            <a:off x="8162811" y="2623218"/>
            <a:ext cx="295389" cy="233202"/>
            <a:chOff x="0" y="0"/>
            <a:chExt cx="6494284" cy="5126990"/>
          </a:xfrm>
        </p:grpSpPr>
        <p:sp>
          <p:nvSpPr>
            <p:cNvPr id="20" name="Freeform 20"/>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grpSp>
        <p:nvGrpSpPr>
          <p:cNvPr id="21" name="Group 21"/>
          <p:cNvGrpSpPr/>
          <p:nvPr/>
        </p:nvGrpSpPr>
        <p:grpSpPr>
          <a:xfrm>
            <a:off x="842078" y="112897"/>
            <a:ext cx="7817766" cy="2024929"/>
            <a:chOff x="0" y="0"/>
            <a:chExt cx="19794374" cy="5126990"/>
          </a:xfrm>
        </p:grpSpPr>
        <p:sp>
          <p:nvSpPr>
            <p:cNvPr id="22" name="Freeform 22"/>
            <p:cNvSpPr/>
            <p:nvPr/>
          </p:nvSpPr>
          <p:spPr>
            <a:xfrm>
              <a:off x="0" y="0"/>
              <a:ext cx="19794373" cy="5126990"/>
            </a:xfrm>
            <a:custGeom>
              <a:avLst/>
              <a:gdLst/>
              <a:ahLst/>
              <a:cxnLst/>
              <a:rect l="l" t="t" r="r" b="b"/>
              <a:pathLst>
                <a:path w="19794373" h="5126990">
                  <a:moveTo>
                    <a:pt x="16972434" y="0"/>
                  </a:moveTo>
                  <a:lnTo>
                    <a:pt x="0" y="0"/>
                  </a:lnTo>
                  <a:lnTo>
                    <a:pt x="2821940" y="2564130"/>
                  </a:lnTo>
                  <a:lnTo>
                    <a:pt x="0" y="5126990"/>
                  </a:lnTo>
                  <a:lnTo>
                    <a:pt x="16972434" y="5126990"/>
                  </a:lnTo>
                  <a:lnTo>
                    <a:pt x="19794373" y="2564130"/>
                  </a:lnTo>
                  <a:close/>
                </a:path>
              </a:pathLst>
            </a:custGeom>
            <a:solidFill>
              <a:srgbClr val="F2F2F2"/>
            </a:solidFill>
          </p:spPr>
        </p:sp>
      </p:grpSp>
      <p:grpSp>
        <p:nvGrpSpPr>
          <p:cNvPr id="23" name="Group 23"/>
          <p:cNvGrpSpPr/>
          <p:nvPr/>
        </p:nvGrpSpPr>
        <p:grpSpPr>
          <a:xfrm>
            <a:off x="8659844" y="6370670"/>
            <a:ext cx="718955" cy="575164"/>
            <a:chOff x="0" y="0"/>
            <a:chExt cx="6408833" cy="5126990"/>
          </a:xfrm>
        </p:grpSpPr>
        <p:sp>
          <p:nvSpPr>
            <p:cNvPr id="24" name="Freeform 2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25" name="Group 25"/>
          <p:cNvGrpSpPr/>
          <p:nvPr/>
        </p:nvGrpSpPr>
        <p:grpSpPr>
          <a:xfrm>
            <a:off x="123122" y="255468"/>
            <a:ext cx="718955" cy="575164"/>
            <a:chOff x="0" y="0"/>
            <a:chExt cx="6408833" cy="5126990"/>
          </a:xfrm>
        </p:grpSpPr>
        <p:sp>
          <p:nvSpPr>
            <p:cNvPr id="26" name="Freeform 2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sp>
        <p:nvSpPr>
          <p:cNvPr id="27" name="TextBox 27"/>
          <p:cNvSpPr txBox="1"/>
          <p:nvPr/>
        </p:nvSpPr>
        <p:spPr>
          <a:xfrm>
            <a:off x="2069119" y="420624"/>
            <a:ext cx="5954362" cy="1884426"/>
          </a:xfrm>
          <a:prstGeom prst="rect">
            <a:avLst/>
          </a:prstGeom>
        </p:spPr>
        <p:txBody>
          <a:bodyPr lIns="0" tIns="0" rIns="0" bIns="0" rtlCol="0" anchor="t">
            <a:spAutoFit/>
          </a:bodyPr>
          <a:lstStyle/>
          <a:p>
            <a:pPr>
              <a:lnSpc>
                <a:spcPts val="3060"/>
              </a:lnSpc>
            </a:pPr>
            <a:r>
              <a:rPr lang="en-US" sz="2039" spc="40">
                <a:solidFill>
                  <a:srgbClr val="666666"/>
                </a:solidFill>
                <a:latin typeface="Montserrat Light"/>
              </a:rPr>
              <a:t>Çocuğunuzun sorununu çözmek yerine sorun çözmeyi öğreterek ona destek olmak oldukça önemlidir. </a:t>
            </a:r>
          </a:p>
          <a:p>
            <a:pPr>
              <a:lnSpc>
                <a:spcPts val="3060"/>
              </a:lnSpc>
            </a:pPr>
            <a:endParaRPr lang="en-US" sz="2039" spc="40">
              <a:solidFill>
                <a:srgbClr val="666666"/>
              </a:solidFill>
              <a:latin typeface="Montserrat Light"/>
            </a:endParaRPr>
          </a:p>
          <a:p>
            <a:pPr>
              <a:lnSpc>
                <a:spcPts val="3060"/>
              </a:lnSpc>
            </a:pPr>
            <a:endParaRPr lang="en-US" sz="2039" spc="40">
              <a:solidFill>
                <a:srgbClr val="666666"/>
              </a:solidFill>
              <a:latin typeface="Montserrat Light"/>
            </a:endParaRPr>
          </a:p>
        </p:txBody>
      </p:sp>
      <p:sp>
        <p:nvSpPr>
          <p:cNvPr id="28" name="TextBox 28"/>
          <p:cNvSpPr txBox="1"/>
          <p:nvPr/>
        </p:nvSpPr>
        <p:spPr>
          <a:xfrm>
            <a:off x="1944749" y="5069493"/>
            <a:ext cx="5841060" cy="1876341"/>
          </a:xfrm>
          <a:prstGeom prst="rect">
            <a:avLst/>
          </a:prstGeom>
        </p:spPr>
        <p:txBody>
          <a:bodyPr lIns="0" tIns="0" rIns="0" bIns="0" rtlCol="0" anchor="t">
            <a:spAutoFit/>
          </a:bodyPr>
          <a:lstStyle/>
          <a:p>
            <a:pPr>
              <a:lnSpc>
                <a:spcPts val="3060"/>
              </a:lnSpc>
            </a:pPr>
            <a:r>
              <a:rPr lang="en-US" sz="2039" spc="40">
                <a:solidFill>
                  <a:srgbClr val="666666"/>
                </a:solidFill>
                <a:latin typeface="Montserrat Light"/>
              </a:rPr>
              <a:t>Çocuğunuz ile oyun oynayarak ona yaklaşma ve duygularını tanıma imkanı bulabilirsiniz. Oyun çocukla iletişim kurmanın en etkili yoludur.</a:t>
            </a:r>
          </a:p>
          <a:p>
            <a:pPr>
              <a:lnSpc>
                <a:spcPts val="2946"/>
              </a:lnSpc>
            </a:pPr>
            <a:endParaRPr lang="en-US" sz="2039" spc="40">
              <a:solidFill>
                <a:srgbClr val="666666"/>
              </a:solidFill>
              <a:latin typeface="Montserra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0300" y="4552950"/>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322999" y="420115"/>
            <a:ext cx="6800850" cy="7606094"/>
          </a:xfrm>
          <a:prstGeom prst="rect">
            <a:avLst/>
          </a:prstGeom>
        </p:spPr>
        <p:txBody>
          <a:bodyPr lIns="0" tIns="0" rIns="0" bIns="0" rtlCol="0" anchor="t">
            <a:spAutoFit/>
          </a:bodyPr>
          <a:lstStyle/>
          <a:p>
            <a:pPr>
              <a:lnSpc>
                <a:spcPts val="5422"/>
              </a:lnSpc>
            </a:pPr>
            <a:r>
              <a:rPr lang="en-US" sz="3614" spc="72">
                <a:solidFill>
                  <a:srgbClr val="FFFFFF"/>
                </a:solidFill>
                <a:latin typeface="Montserrat Light Bold"/>
              </a:rPr>
              <a:t>  </a:t>
            </a:r>
            <a:r>
              <a:rPr lang="en-US" sz="3614" spc="72">
                <a:solidFill>
                  <a:srgbClr val="DD3D26"/>
                </a:solidFill>
                <a:latin typeface="Montserrat Light Bold"/>
              </a:rPr>
              <a:t>  Oyun,</a:t>
            </a:r>
            <a:r>
              <a:rPr lang="en-US" sz="3614" spc="72">
                <a:solidFill>
                  <a:srgbClr val="FFFFFF"/>
                </a:solidFill>
                <a:latin typeface="Montserrat Light Bold"/>
              </a:rPr>
              <a:t> çocuklara olumlu davranma becerisi, güç ve kontrol deneyimi sunar. Çocuklar genellikle davranışlarını sosyal olarak kabul edilen normlara uygun olarak düzenlemeyi öğrenir.</a:t>
            </a:r>
          </a:p>
          <a:p>
            <a:pPr>
              <a:lnSpc>
                <a:spcPts val="3922"/>
              </a:lnSpc>
            </a:pPr>
            <a:endParaRPr lang="en-US" sz="3614" spc="72">
              <a:solidFill>
                <a:srgbClr val="FFFFFF"/>
              </a:solidFill>
              <a:latin typeface="Montserrat Light Bold"/>
            </a:endParaRPr>
          </a:p>
          <a:p>
            <a:pPr>
              <a:lnSpc>
                <a:spcPts val="3922"/>
              </a:lnSpc>
            </a:pPr>
            <a:endParaRPr lang="en-US" sz="3614" spc="72">
              <a:solidFill>
                <a:srgbClr val="FFFFFF"/>
              </a:solidFill>
              <a:latin typeface="Montserrat Light Bold"/>
            </a:endParaRPr>
          </a:p>
          <a:p>
            <a:pPr>
              <a:lnSpc>
                <a:spcPts val="3922"/>
              </a:lnSpc>
            </a:pPr>
            <a:endParaRPr lang="en-US" sz="3614" spc="72">
              <a:solidFill>
                <a:srgbClr val="FFFFFF"/>
              </a:solidFill>
              <a:latin typeface="Montserrat Light Bold"/>
            </a:endParaRPr>
          </a:p>
          <a:p>
            <a:pPr>
              <a:lnSpc>
                <a:spcPts val="3922"/>
              </a:lnSpc>
            </a:pPr>
            <a:endParaRPr lang="en-US" sz="3614" spc="72">
              <a:solidFill>
                <a:srgbClr val="FFFFFF"/>
              </a:solidFill>
              <a:latin typeface="Montserrat Light Bold"/>
            </a:endParaRP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120650" y="-990600"/>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225550" y="1016000"/>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454025" y="1981200"/>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1213" r="11213"/>
          <a:stretch>
            <a:fillRect/>
          </a:stretch>
        </p:blipFill>
        <p:spPr>
          <a:xfrm>
            <a:off x="630254" y="1535998"/>
            <a:ext cx="4381184" cy="564780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14648" y="1567000"/>
            <a:ext cx="4357134" cy="5616805"/>
          </a:xfrm>
          <a:prstGeom prst="rect">
            <a:avLst/>
          </a:prstGeom>
        </p:spPr>
      </p:pic>
      <p:grpSp>
        <p:nvGrpSpPr>
          <p:cNvPr id="4" name="Group 4"/>
          <p:cNvGrpSpPr/>
          <p:nvPr/>
        </p:nvGrpSpPr>
        <p:grpSpPr>
          <a:xfrm>
            <a:off x="301599" y="1848121"/>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6" name="Group 6"/>
          <p:cNvGrpSpPr/>
          <p:nvPr/>
        </p:nvGrpSpPr>
        <p:grpSpPr>
          <a:xfrm>
            <a:off x="0" y="1282700"/>
            <a:ext cx="352642" cy="284300"/>
            <a:chOff x="0" y="0"/>
            <a:chExt cx="6359534" cy="5126990"/>
          </a:xfrm>
        </p:grpSpPr>
        <p:sp>
          <p:nvSpPr>
            <p:cNvPr id="7" name="Freeform 7"/>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10" name="Group 10"/>
          <p:cNvGrpSpPr/>
          <p:nvPr/>
        </p:nvGrpSpPr>
        <p:grpSpPr>
          <a:xfrm>
            <a:off x="8750300" y="279400"/>
            <a:ext cx="352642" cy="284300"/>
            <a:chOff x="0" y="0"/>
            <a:chExt cx="6359534" cy="5126990"/>
          </a:xfrm>
        </p:grpSpPr>
        <p:sp>
          <p:nvSpPr>
            <p:cNvPr id="11" name="Freeform 11"/>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12" name="Group 12"/>
          <p:cNvGrpSpPr/>
          <p:nvPr/>
        </p:nvGrpSpPr>
        <p:grpSpPr>
          <a:xfrm>
            <a:off x="176321" y="3600438"/>
            <a:ext cx="453933" cy="356662"/>
            <a:chOff x="0" y="0"/>
            <a:chExt cx="6525357" cy="5126990"/>
          </a:xfrm>
        </p:grpSpPr>
        <p:sp>
          <p:nvSpPr>
            <p:cNvPr id="13" name="Freeform 13"/>
            <p:cNvSpPr/>
            <p:nvPr/>
          </p:nvSpPr>
          <p:spPr>
            <a:xfrm>
              <a:off x="0" y="0"/>
              <a:ext cx="6525357" cy="5126990"/>
            </a:xfrm>
            <a:custGeom>
              <a:avLst/>
              <a:gdLst/>
              <a:ahLst/>
              <a:cxnLst/>
              <a:rect l="l" t="t" r="r" b="b"/>
              <a:pathLst>
                <a:path w="6525357" h="5126990">
                  <a:moveTo>
                    <a:pt x="3703417" y="0"/>
                  </a:moveTo>
                  <a:lnTo>
                    <a:pt x="0" y="0"/>
                  </a:lnTo>
                  <a:lnTo>
                    <a:pt x="2821940" y="2564130"/>
                  </a:lnTo>
                  <a:lnTo>
                    <a:pt x="0" y="5126990"/>
                  </a:lnTo>
                  <a:lnTo>
                    <a:pt x="3703417" y="5126990"/>
                  </a:lnTo>
                  <a:lnTo>
                    <a:pt x="6525357" y="2564130"/>
                  </a:lnTo>
                  <a:close/>
                </a:path>
              </a:pathLst>
            </a:custGeom>
            <a:solidFill>
              <a:srgbClr val="F2F2F2"/>
            </a:solidFill>
          </p:spPr>
        </p:sp>
      </p:grpSp>
      <p:sp>
        <p:nvSpPr>
          <p:cNvPr id="14" name="TextBox 14"/>
          <p:cNvSpPr txBox="1"/>
          <p:nvPr/>
        </p:nvSpPr>
        <p:spPr>
          <a:xfrm>
            <a:off x="1074555" y="228060"/>
            <a:ext cx="7612977" cy="946871"/>
          </a:xfrm>
          <a:prstGeom prst="rect">
            <a:avLst/>
          </a:prstGeom>
        </p:spPr>
        <p:txBody>
          <a:bodyPr lIns="0" tIns="0" rIns="0" bIns="0" rtlCol="0" anchor="t">
            <a:spAutoFit/>
          </a:bodyPr>
          <a:lstStyle/>
          <a:p>
            <a:pPr algn="ctr">
              <a:lnSpc>
                <a:spcPts val="3608"/>
              </a:lnSpc>
            </a:pPr>
            <a:r>
              <a:rPr lang="en-US" sz="3720" spc="74">
                <a:solidFill>
                  <a:srgbClr val="FFFFFF"/>
                </a:solidFill>
                <a:latin typeface="Montserrat Classic Bold"/>
              </a:rPr>
              <a:t>ÇOCUKLARDA OLUMLU DAVRANIŞ GELİŞTİRME</a:t>
            </a:r>
          </a:p>
        </p:txBody>
      </p:sp>
      <p:sp>
        <p:nvSpPr>
          <p:cNvPr id="15" name="TextBox 15"/>
          <p:cNvSpPr txBox="1"/>
          <p:nvPr/>
        </p:nvSpPr>
        <p:spPr>
          <a:xfrm>
            <a:off x="1122243" y="1944005"/>
            <a:ext cx="3401681" cy="4571619"/>
          </a:xfrm>
          <a:prstGeom prst="rect">
            <a:avLst/>
          </a:prstGeom>
        </p:spPr>
        <p:txBody>
          <a:bodyPr lIns="0" tIns="0" rIns="0" bIns="0" rtlCol="0" anchor="t">
            <a:spAutoFit/>
          </a:bodyPr>
          <a:lstStyle/>
          <a:p>
            <a:pPr>
              <a:lnSpc>
                <a:spcPts val="3014"/>
              </a:lnSpc>
            </a:pPr>
            <a:r>
              <a:rPr lang="en-US" sz="2009" spc="40" dirty="0" err="1">
                <a:solidFill>
                  <a:srgbClr val="FFFFFF"/>
                </a:solidFill>
                <a:latin typeface="Montserrat Light Bold"/>
              </a:rPr>
              <a:t>Olumlu</a:t>
            </a:r>
            <a:r>
              <a:rPr lang="en-US" sz="2009" spc="40" dirty="0">
                <a:solidFill>
                  <a:srgbClr val="FFFFFF"/>
                </a:solidFill>
                <a:latin typeface="Montserrat Light Bold"/>
              </a:rPr>
              <a:t> </a:t>
            </a:r>
            <a:r>
              <a:rPr lang="en-US" sz="2009" spc="40" dirty="0" err="1">
                <a:solidFill>
                  <a:srgbClr val="FFFFFF"/>
                </a:solidFill>
                <a:latin typeface="Montserrat Light Bold"/>
              </a:rPr>
              <a:t>davranış</a:t>
            </a:r>
            <a:r>
              <a:rPr lang="en-US" sz="2009" spc="40" dirty="0">
                <a:solidFill>
                  <a:srgbClr val="FFFFFF"/>
                </a:solidFill>
                <a:latin typeface="Montserrat Light"/>
              </a:rPr>
              <a:t> </a:t>
            </a:r>
            <a:r>
              <a:rPr lang="en-US" sz="2009" spc="40" dirty="0" err="1">
                <a:solidFill>
                  <a:srgbClr val="FFFFFF"/>
                </a:solidFill>
                <a:latin typeface="Montserrat Light"/>
              </a:rPr>
              <a:t>bireyin</a:t>
            </a:r>
            <a:r>
              <a:rPr lang="en-US" sz="2009" spc="40" dirty="0">
                <a:solidFill>
                  <a:srgbClr val="FFFFFF"/>
                </a:solidFill>
                <a:latin typeface="Montserrat Light"/>
              </a:rPr>
              <a:t> </a:t>
            </a:r>
            <a:r>
              <a:rPr lang="en-US" sz="2009" spc="40" dirty="0" err="1">
                <a:solidFill>
                  <a:srgbClr val="FFFFFF"/>
                </a:solidFill>
                <a:latin typeface="Montserrat Light"/>
              </a:rPr>
              <a:t>okul</a:t>
            </a:r>
            <a:r>
              <a:rPr lang="en-US" sz="2009" spc="40" dirty="0">
                <a:solidFill>
                  <a:srgbClr val="FFFFFF"/>
                </a:solidFill>
                <a:latin typeface="Montserrat Light"/>
              </a:rPr>
              <a:t>, </a:t>
            </a:r>
            <a:r>
              <a:rPr lang="en-US" sz="2009" spc="40" dirty="0" err="1">
                <a:solidFill>
                  <a:srgbClr val="FFFFFF"/>
                </a:solidFill>
                <a:latin typeface="Montserrat Light"/>
              </a:rPr>
              <a:t>iş</a:t>
            </a:r>
            <a:r>
              <a:rPr lang="en-US" sz="2009" spc="40" dirty="0">
                <a:solidFill>
                  <a:srgbClr val="FFFFFF"/>
                </a:solidFill>
                <a:latin typeface="Montserrat Light"/>
              </a:rPr>
              <a:t>, </a:t>
            </a:r>
            <a:r>
              <a:rPr lang="en-US" sz="2009" spc="40" dirty="0" err="1">
                <a:solidFill>
                  <a:srgbClr val="FFFFFF"/>
                </a:solidFill>
                <a:latin typeface="Montserrat Light"/>
              </a:rPr>
              <a:t>toplum</a:t>
            </a:r>
            <a:r>
              <a:rPr lang="en-US" sz="2009" spc="40" dirty="0">
                <a:solidFill>
                  <a:srgbClr val="FFFFFF"/>
                </a:solidFill>
                <a:latin typeface="Montserrat Light"/>
              </a:rPr>
              <a:t> </a:t>
            </a:r>
            <a:r>
              <a:rPr lang="en-US" sz="2009" spc="40" dirty="0" err="1">
                <a:solidFill>
                  <a:srgbClr val="FFFFFF"/>
                </a:solidFill>
                <a:latin typeface="Montserrat Light"/>
              </a:rPr>
              <a:t>ve</a:t>
            </a:r>
            <a:r>
              <a:rPr lang="en-US" sz="2009" spc="40" dirty="0">
                <a:solidFill>
                  <a:srgbClr val="FFFFFF"/>
                </a:solidFill>
                <a:latin typeface="Montserrat Light"/>
              </a:rPr>
              <a:t> </a:t>
            </a:r>
            <a:r>
              <a:rPr lang="en-US" sz="2009" spc="40" dirty="0" err="1">
                <a:solidFill>
                  <a:srgbClr val="FFFFFF"/>
                </a:solidFill>
                <a:latin typeface="Montserrat Light"/>
              </a:rPr>
              <a:t>aile</a:t>
            </a:r>
            <a:r>
              <a:rPr lang="en-US" sz="2009" spc="40" dirty="0">
                <a:solidFill>
                  <a:srgbClr val="FFFFFF"/>
                </a:solidFill>
                <a:latin typeface="Montserrat Light"/>
              </a:rPr>
              <a:t> </a:t>
            </a:r>
            <a:r>
              <a:rPr lang="en-US" sz="2009" spc="40" dirty="0" err="1">
                <a:solidFill>
                  <a:srgbClr val="FFFFFF"/>
                </a:solidFill>
                <a:latin typeface="Montserrat Light"/>
              </a:rPr>
              <a:t>ortamlarında</a:t>
            </a:r>
            <a:r>
              <a:rPr lang="en-US" sz="2009" spc="40" dirty="0">
                <a:solidFill>
                  <a:srgbClr val="FFFFFF"/>
                </a:solidFill>
                <a:latin typeface="Montserrat Light"/>
              </a:rPr>
              <a:t> </a:t>
            </a:r>
            <a:r>
              <a:rPr lang="en-US" sz="2009" spc="40" dirty="0" err="1">
                <a:solidFill>
                  <a:srgbClr val="FFFFFF"/>
                </a:solidFill>
                <a:latin typeface="Montserrat Light"/>
              </a:rPr>
              <a:t>başarısını</a:t>
            </a:r>
            <a:r>
              <a:rPr lang="en-US" sz="2009" spc="40" dirty="0">
                <a:solidFill>
                  <a:srgbClr val="FFFFFF"/>
                </a:solidFill>
                <a:latin typeface="Montserrat Light"/>
              </a:rPr>
              <a:t> </a:t>
            </a:r>
            <a:r>
              <a:rPr lang="en-US" sz="2009" spc="40" dirty="0" err="1">
                <a:solidFill>
                  <a:srgbClr val="FFFFFF"/>
                </a:solidFill>
                <a:latin typeface="Montserrat Light"/>
              </a:rPr>
              <a:t>ve</a:t>
            </a:r>
            <a:r>
              <a:rPr lang="en-US" sz="2009" spc="40" dirty="0">
                <a:solidFill>
                  <a:srgbClr val="FFFFFF"/>
                </a:solidFill>
                <a:latin typeface="Montserrat Light"/>
              </a:rPr>
              <a:t> </a:t>
            </a:r>
            <a:r>
              <a:rPr lang="en-US" sz="2009" spc="40" dirty="0" err="1">
                <a:solidFill>
                  <a:srgbClr val="FFFFFF"/>
                </a:solidFill>
                <a:latin typeface="Montserrat Light"/>
              </a:rPr>
              <a:t>sosyal</a:t>
            </a:r>
            <a:r>
              <a:rPr lang="en-US" sz="2009" spc="40" dirty="0">
                <a:solidFill>
                  <a:srgbClr val="FFFFFF"/>
                </a:solidFill>
                <a:latin typeface="Montserrat Light"/>
              </a:rPr>
              <a:t> </a:t>
            </a:r>
            <a:r>
              <a:rPr lang="en-US" sz="2009" spc="40" dirty="0" err="1">
                <a:solidFill>
                  <a:srgbClr val="FFFFFF"/>
                </a:solidFill>
                <a:latin typeface="Montserrat Light"/>
              </a:rPr>
              <a:t>doyumunu</a:t>
            </a:r>
            <a:r>
              <a:rPr lang="en-US" sz="2009" spc="40" dirty="0">
                <a:solidFill>
                  <a:srgbClr val="FFFFFF"/>
                </a:solidFill>
                <a:latin typeface="Montserrat Light"/>
              </a:rPr>
              <a:t> </a:t>
            </a:r>
            <a:r>
              <a:rPr lang="en-US" sz="2009" spc="40" dirty="0" err="1">
                <a:solidFill>
                  <a:srgbClr val="FFFFFF"/>
                </a:solidFill>
                <a:latin typeface="Montserrat Light"/>
              </a:rPr>
              <a:t>artıran</a:t>
            </a:r>
            <a:r>
              <a:rPr lang="en-US" sz="2009" spc="40" dirty="0">
                <a:solidFill>
                  <a:srgbClr val="FFFFFF"/>
                </a:solidFill>
                <a:latin typeface="Montserrat Light"/>
              </a:rPr>
              <a:t> </a:t>
            </a:r>
            <a:r>
              <a:rPr lang="en-US" sz="2009" spc="40" dirty="0" err="1">
                <a:solidFill>
                  <a:srgbClr val="FFFFFF"/>
                </a:solidFill>
                <a:latin typeface="Montserrat Light"/>
              </a:rPr>
              <a:t>becerilerin</a:t>
            </a:r>
            <a:r>
              <a:rPr lang="en-US" sz="2009" spc="40" dirty="0">
                <a:solidFill>
                  <a:srgbClr val="FFFFFF"/>
                </a:solidFill>
                <a:latin typeface="Montserrat Light"/>
              </a:rPr>
              <a:t> </a:t>
            </a:r>
            <a:r>
              <a:rPr lang="en-US" sz="2009" spc="40" dirty="0" err="1">
                <a:solidFill>
                  <a:srgbClr val="FFFFFF"/>
                </a:solidFill>
                <a:latin typeface="Montserrat Light"/>
              </a:rPr>
              <a:t>tümüne</a:t>
            </a:r>
            <a:r>
              <a:rPr lang="en-US" sz="2009" spc="40" dirty="0">
                <a:solidFill>
                  <a:srgbClr val="FFFFFF"/>
                </a:solidFill>
                <a:latin typeface="Montserrat Light"/>
              </a:rPr>
              <a:t> </a:t>
            </a:r>
            <a:r>
              <a:rPr lang="en-US" sz="2009" spc="40" dirty="0" err="1">
                <a:solidFill>
                  <a:srgbClr val="FFFFFF"/>
                </a:solidFill>
                <a:latin typeface="Montserrat Light"/>
              </a:rPr>
              <a:t>denilmektedir</a:t>
            </a:r>
            <a:r>
              <a:rPr lang="en-US" sz="2009" spc="40" dirty="0">
                <a:solidFill>
                  <a:srgbClr val="FFFFFF"/>
                </a:solidFill>
                <a:latin typeface="Montserrat Light"/>
              </a:rPr>
              <a:t>. </a:t>
            </a:r>
            <a:r>
              <a:rPr lang="en-US" sz="2009" spc="40" dirty="0" err="1">
                <a:solidFill>
                  <a:srgbClr val="FFFFFF"/>
                </a:solidFill>
                <a:latin typeface="Montserrat Light"/>
              </a:rPr>
              <a:t>Olumlu</a:t>
            </a:r>
            <a:r>
              <a:rPr lang="en-US" sz="2009" spc="40" dirty="0">
                <a:solidFill>
                  <a:srgbClr val="FFFFFF"/>
                </a:solidFill>
                <a:latin typeface="Montserrat Light"/>
              </a:rPr>
              <a:t> </a:t>
            </a:r>
            <a:r>
              <a:rPr lang="en-US" sz="2009" spc="40" dirty="0" err="1">
                <a:solidFill>
                  <a:srgbClr val="FFFFFF"/>
                </a:solidFill>
                <a:latin typeface="Montserrat Light"/>
              </a:rPr>
              <a:t>davranış</a:t>
            </a:r>
            <a:r>
              <a:rPr lang="en-US" sz="2009" spc="40" dirty="0">
                <a:solidFill>
                  <a:srgbClr val="FFFFFF"/>
                </a:solidFill>
                <a:latin typeface="Montserrat Light"/>
              </a:rPr>
              <a:t> </a:t>
            </a:r>
            <a:r>
              <a:rPr lang="en-US" sz="2009" spc="40" dirty="0" err="1">
                <a:solidFill>
                  <a:srgbClr val="FFFFFF"/>
                </a:solidFill>
                <a:latin typeface="Montserrat Light"/>
              </a:rPr>
              <a:t>geliştirmede</a:t>
            </a:r>
            <a:r>
              <a:rPr lang="en-US" sz="2009" spc="40" dirty="0">
                <a:solidFill>
                  <a:srgbClr val="FFFFFF"/>
                </a:solidFill>
                <a:latin typeface="Montserrat Light"/>
              </a:rPr>
              <a:t> </a:t>
            </a:r>
            <a:r>
              <a:rPr lang="en-US" sz="2009" spc="40" dirty="0" err="1">
                <a:solidFill>
                  <a:srgbClr val="FFFFFF"/>
                </a:solidFill>
                <a:latin typeface="Montserrat Light"/>
              </a:rPr>
              <a:t>amaç</a:t>
            </a:r>
            <a:r>
              <a:rPr lang="en-US" sz="2009" spc="40" dirty="0">
                <a:solidFill>
                  <a:srgbClr val="FFFFFF"/>
                </a:solidFill>
                <a:latin typeface="Montserrat Light"/>
              </a:rPr>
              <a:t> </a:t>
            </a:r>
            <a:r>
              <a:rPr lang="en-US" sz="2009" spc="40" dirty="0" err="1">
                <a:solidFill>
                  <a:srgbClr val="FFFFFF"/>
                </a:solidFill>
                <a:latin typeface="Montserrat Light"/>
              </a:rPr>
              <a:t>çocukların</a:t>
            </a:r>
            <a:r>
              <a:rPr lang="en-US" sz="2009" spc="40" dirty="0">
                <a:solidFill>
                  <a:srgbClr val="FFFFFF"/>
                </a:solidFill>
                <a:latin typeface="Montserrat Light"/>
              </a:rPr>
              <a:t> </a:t>
            </a:r>
            <a:r>
              <a:rPr lang="en-US" sz="2009" spc="40" dirty="0" err="1">
                <a:solidFill>
                  <a:srgbClr val="FFFFFF"/>
                </a:solidFill>
                <a:latin typeface="Montserrat Light"/>
              </a:rPr>
              <a:t>istendik</a:t>
            </a:r>
            <a:endParaRPr lang="en-US" sz="2009" spc="40" dirty="0">
              <a:solidFill>
                <a:srgbClr val="FFFFFF"/>
              </a:solidFill>
              <a:latin typeface="Montserrat Light"/>
            </a:endParaRPr>
          </a:p>
          <a:p>
            <a:pPr>
              <a:lnSpc>
                <a:spcPts val="3014"/>
              </a:lnSpc>
            </a:pPr>
            <a:r>
              <a:rPr lang="en-US" sz="2009" spc="40" dirty="0">
                <a:solidFill>
                  <a:srgbClr val="FFFFFF"/>
                </a:solidFill>
                <a:latin typeface="Montserrat Light"/>
              </a:rPr>
              <a:t> </a:t>
            </a:r>
            <a:r>
              <a:rPr lang="en-US" sz="2009" spc="40" dirty="0" err="1">
                <a:solidFill>
                  <a:srgbClr val="FFFFFF"/>
                </a:solidFill>
                <a:latin typeface="Montserrat Light"/>
              </a:rPr>
              <a:t>davranışlarını</a:t>
            </a:r>
            <a:r>
              <a:rPr lang="en-US" sz="2009" spc="40" dirty="0">
                <a:solidFill>
                  <a:srgbClr val="FFFFFF"/>
                </a:solidFill>
                <a:latin typeface="Montserrat Light"/>
              </a:rPr>
              <a:t> </a:t>
            </a:r>
            <a:r>
              <a:rPr lang="en-US" sz="2009" spc="40" dirty="0" err="1" smtClean="0">
                <a:solidFill>
                  <a:srgbClr val="FFFFFF"/>
                </a:solidFill>
                <a:latin typeface="Montserrat Light"/>
              </a:rPr>
              <a:t>arttırarak</a:t>
            </a:r>
            <a:r>
              <a:rPr lang="en-US" sz="2009" spc="40" dirty="0">
                <a:solidFill>
                  <a:srgbClr val="FFFFFF"/>
                </a:solidFill>
                <a:latin typeface="Montserrat Light"/>
              </a:rPr>
              <a:t>, problem </a:t>
            </a:r>
            <a:r>
              <a:rPr lang="en-US" sz="2009" spc="40" dirty="0" err="1">
                <a:solidFill>
                  <a:srgbClr val="FFFFFF"/>
                </a:solidFill>
                <a:latin typeface="Montserrat Light"/>
              </a:rPr>
              <a:t>davranışlarının</a:t>
            </a:r>
            <a:r>
              <a:rPr lang="en-US" sz="2009" spc="40" dirty="0">
                <a:solidFill>
                  <a:srgbClr val="FFFFFF"/>
                </a:solidFill>
                <a:latin typeface="Montserrat Light"/>
              </a:rPr>
              <a:t> </a:t>
            </a:r>
            <a:r>
              <a:rPr lang="en-US" sz="2009" spc="40" dirty="0" err="1">
                <a:solidFill>
                  <a:srgbClr val="FFFFFF"/>
                </a:solidFill>
                <a:latin typeface="Montserrat Light"/>
              </a:rPr>
              <a:t>azaltılmasını</a:t>
            </a:r>
            <a:r>
              <a:rPr lang="en-US" sz="2009" spc="40" dirty="0">
                <a:solidFill>
                  <a:srgbClr val="FFFFFF"/>
                </a:solidFill>
                <a:latin typeface="Montserrat Light"/>
              </a:rPr>
              <a:t> </a:t>
            </a:r>
            <a:r>
              <a:rPr lang="en-US" sz="2009" spc="40" dirty="0" err="1">
                <a:solidFill>
                  <a:srgbClr val="FFFFFF"/>
                </a:solidFill>
                <a:latin typeface="Montserrat Light"/>
              </a:rPr>
              <a:t>sağlamaktır</a:t>
            </a:r>
            <a:r>
              <a:rPr lang="en-US" sz="2009" spc="40" dirty="0">
                <a:solidFill>
                  <a:srgbClr val="FFFFFF"/>
                </a:solidFill>
                <a:latin typeface="Montserrat Light"/>
              </a:rPr>
              <a:t>. </a:t>
            </a:r>
          </a:p>
          <a:p>
            <a:pPr>
              <a:lnSpc>
                <a:spcPts val="3014"/>
              </a:lnSpc>
            </a:pPr>
            <a:endParaRPr lang="en-US" sz="2009" spc="40" dirty="0">
              <a:solidFill>
                <a:srgbClr val="FFFFFF"/>
              </a:solidFill>
              <a:latin typeface="Montserrat Light"/>
            </a:endParaRPr>
          </a:p>
        </p:txBody>
      </p:sp>
      <p:sp>
        <p:nvSpPr>
          <p:cNvPr id="16" name="TextBox 16"/>
          <p:cNvSpPr txBox="1"/>
          <p:nvPr/>
        </p:nvSpPr>
        <p:spPr>
          <a:xfrm>
            <a:off x="5941229" y="1944005"/>
            <a:ext cx="3401681" cy="4171569"/>
          </a:xfrm>
          <a:prstGeom prst="rect">
            <a:avLst/>
          </a:prstGeom>
        </p:spPr>
        <p:txBody>
          <a:bodyPr lIns="0" tIns="0" rIns="0" bIns="0" rtlCol="0" anchor="t">
            <a:spAutoFit/>
          </a:bodyPr>
          <a:lstStyle/>
          <a:p>
            <a:pPr>
              <a:lnSpc>
                <a:spcPts val="3014"/>
              </a:lnSpc>
            </a:pPr>
            <a:r>
              <a:rPr lang="en-US" sz="2009" spc="40">
                <a:solidFill>
                  <a:srgbClr val="FFFFFF"/>
                </a:solidFill>
                <a:latin typeface="Montserrat Light"/>
              </a:rPr>
              <a:t>Çocuğa sıcak, güvenli bir yuva ortamı sunmak; paylaşmak, başkalarına saygı göstermek gibi yaşamın çeşitli kurallarını öğretmek ve sağlıklı bir özgüven geliştirmesi için yardımcı olmak anne babaların en önemli sorumlulukları arasında yer alır.</a:t>
            </a:r>
          </a:p>
        </p:txBody>
      </p:sp>
      <p:pic>
        <p:nvPicPr>
          <p:cNvPr id="17" name="Resim 16"/>
          <p:cNvPicPr>
            <a:picLocks noChangeAspect="1"/>
          </p:cNvPicPr>
          <p:nvPr/>
        </p:nvPicPr>
        <p:blipFill>
          <a:blip r:embed="rId4"/>
          <a:stretch>
            <a:fillRect/>
          </a:stretch>
        </p:blipFill>
        <p:spPr>
          <a:xfrm>
            <a:off x="5105676" y="1814108"/>
            <a:ext cx="719390" cy="5791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428143" y="193620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8526831" y="1215635"/>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
        <p:nvSpPr>
          <p:cNvPr id="6" name="TextBox 6"/>
          <p:cNvSpPr txBox="1"/>
          <p:nvPr/>
        </p:nvSpPr>
        <p:spPr>
          <a:xfrm>
            <a:off x="1910046" y="1421197"/>
            <a:ext cx="7335741" cy="4587106"/>
          </a:xfrm>
          <a:prstGeom prst="rect">
            <a:avLst/>
          </a:prstGeom>
        </p:spPr>
        <p:txBody>
          <a:bodyPr lIns="0" tIns="0" rIns="0" bIns="0" rtlCol="0" anchor="t">
            <a:spAutoFit/>
          </a:bodyPr>
          <a:lstStyle/>
          <a:p>
            <a:pPr>
              <a:lnSpc>
                <a:spcPts val="5050"/>
              </a:lnSpc>
            </a:pPr>
            <a:r>
              <a:rPr lang="en-US" sz="5206" spc="104">
                <a:solidFill>
                  <a:srgbClr val="4CB8B4"/>
                </a:solidFill>
                <a:latin typeface="Montserrat Classic Bold"/>
              </a:rPr>
              <a:t>Pozitif davranışlar, pozitif iklimlerde, pozitif iklimler de pozitif ve sağlıklı yetişkin tutumları ile oluşabilmektedir.</a:t>
            </a:r>
          </a:p>
          <a:p>
            <a:pPr>
              <a:lnSpc>
                <a:spcPts val="5717"/>
              </a:lnSpc>
            </a:pPr>
            <a:endParaRPr lang="en-US" sz="5206" spc="104">
              <a:solidFill>
                <a:srgbClr val="4CB8B4"/>
              </a:solidFill>
              <a:latin typeface="Montserrat Classic Bold"/>
            </a:endParaRPr>
          </a:p>
        </p:txBody>
      </p:sp>
      <p:grpSp>
        <p:nvGrpSpPr>
          <p:cNvPr id="7" name="Group 7"/>
          <p:cNvGrpSpPr/>
          <p:nvPr/>
        </p:nvGrpSpPr>
        <p:grpSpPr>
          <a:xfrm>
            <a:off x="826313" y="6620326"/>
            <a:ext cx="714376" cy="568253"/>
            <a:chOff x="0" y="0"/>
            <a:chExt cx="6346308" cy="5126990"/>
          </a:xfrm>
        </p:grpSpPr>
        <p:sp>
          <p:nvSpPr>
            <p:cNvPr id="8" name="Freeform 8"/>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9" name="Group 9"/>
          <p:cNvGrpSpPr/>
          <p:nvPr/>
        </p:nvGrpSpPr>
        <p:grpSpPr>
          <a:xfrm>
            <a:off x="67537" y="4495800"/>
            <a:ext cx="1517551" cy="1223101"/>
            <a:chOff x="0" y="0"/>
            <a:chExt cx="6361360" cy="5126990"/>
          </a:xfrm>
        </p:grpSpPr>
        <p:sp>
          <p:nvSpPr>
            <p:cNvPr id="10" name="Freeform 10"/>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1" name="Group 11"/>
          <p:cNvGrpSpPr/>
          <p:nvPr/>
        </p:nvGrpSpPr>
        <p:grpSpPr>
          <a:xfrm>
            <a:off x="8675077" y="6342185"/>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9314" y="4651288"/>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1999149" y="1933358"/>
            <a:ext cx="7008141" cy="2377874"/>
          </a:xfrm>
          <a:prstGeom prst="rect">
            <a:avLst/>
          </a:prstGeom>
        </p:spPr>
        <p:txBody>
          <a:bodyPr lIns="0" tIns="0" rIns="0" bIns="0" rtlCol="0" anchor="t">
            <a:spAutoFit/>
          </a:bodyPr>
          <a:lstStyle/>
          <a:p>
            <a:pPr>
              <a:lnSpc>
                <a:spcPts val="4632"/>
              </a:lnSpc>
            </a:pPr>
            <a:r>
              <a:rPr lang="en-US" sz="3088" spc="61">
                <a:solidFill>
                  <a:srgbClr val="FFFFFF"/>
                </a:solidFill>
                <a:latin typeface="Montserrat Light Bold"/>
              </a:rPr>
              <a:t>ÇOCUĞUN OLUMLU DAVRANIŞ GELIŞTIRMESI IÇIN KULLANILABILECEK YÖNTEMLER ŞUNLARDIR:</a:t>
            </a: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100656" y="131524"/>
            <a:ext cx="2203670" cy="1940625"/>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360519" y="2257992"/>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227903" y="2866926"/>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37332" y="2920245"/>
            <a:ext cx="2933927" cy="1055610"/>
          </a:xfrm>
          <a:prstGeom prst="rect">
            <a:avLst/>
          </a:prstGeom>
        </p:spPr>
        <p:txBody>
          <a:bodyPr lIns="0" tIns="0" rIns="0" bIns="0" rtlCol="0" anchor="t">
            <a:spAutoFit/>
          </a:bodyPr>
          <a:lstStyle/>
          <a:p>
            <a:pPr>
              <a:lnSpc>
                <a:spcPts val="4056"/>
              </a:lnSpc>
            </a:pPr>
            <a:r>
              <a:rPr lang="en-US" sz="4182" spc="83">
                <a:solidFill>
                  <a:srgbClr val="FFFFFF"/>
                </a:solidFill>
                <a:latin typeface="Montserrat Classic Bold"/>
              </a:rPr>
              <a:t>ÖRNEK OLMAK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18672" y="758918"/>
            <a:ext cx="5904378" cy="5794282"/>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Çocuklar çok iyi gözlem yaparlar. Bu nedenle çocukların taklit ettikleri ve model aldıkları kişiler olarak anne babaların onlara nasıl örnekler oluşturduğunuz önemlidir. </a:t>
            </a:r>
          </a:p>
          <a:p>
            <a:pPr>
              <a:lnSpc>
                <a:spcPts val="3839"/>
              </a:lnSpc>
            </a:pPr>
            <a:r>
              <a:rPr lang="en-US" sz="2559" spc="51">
                <a:solidFill>
                  <a:srgbClr val="FFFFFF"/>
                </a:solidFill>
                <a:latin typeface="Montserrat Light"/>
              </a:rPr>
              <a:t>    Örneğin; Çocuğunuza dürüst olmanın iyi bir şey olduğunu öğretmek istiyorsunuz. Ancak onun varlığını unutarak söylediğiniz küçük bir yalan onun kafasını karıştırabilir. </a:t>
            </a: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398169" y="5326948"/>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18672" y="3300152"/>
            <a:ext cx="356818" cy="28545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2284" y="2683037"/>
            <a:ext cx="3090522" cy="1569960"/>
          </a:xfrm>
          <a:prstGeom prst="rect">
            <a:avLst/>
          </a:prstGeom>
        </p:spPr>
        <p:txBody>
          <a:bodyPr lIns="0" tIns="0" rIns="0" bIns="0" rtlCol="0" anchor="t">
            <a:spAutoFit/>
          </a:bodyPr>
          <a:lstStyle/>
          <a:p>
            <a:pPr>
              <a:lnSpc>
                <a:spcPts val="4056"/>
              </a:lnSpc>
            </a:pPr>
            <a:r>
              <a:rPr lang="en-US" sz="4182" spc="83">
                <a:solidFill>
                  <a:srgbClr val="FFFFFF"/>
                </a:solidFill>
                <a:latin typeface="Montserrat Classic Bold"/>
              </a:rPr>
              <a:t>ÖNLEYICI AÇIKLAMA YAPMAK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47814" y="3714952"/>
            <a:ext cx="6479249" cy="59065"/>
          </a:xfrm>
          <a:prstGeom prst="rect">
            <a:avLst/>
          </a:prstGeom>
        </p:spPr>
      </p:pic>
      <p:sp>
        <p:nvSpPr>
          <p:cNvPr id="4" name="TextBox 4"/>
          <p:cNvSpPr txBox="1"/>
          <p:nvPr/>
        </p:nvSpPr>
        <p:spPr>
          <a:xfrm>
            <a:off x="3659846" y="400247"/>
            <a:ext cx="5904378" cy="6278917"/>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Önleyici açıklama, istenmeyen bir davranış ortaya çıkmadan önce sonuçlarını görmek ve çocuğun da görmesini sağlamaktır. Önleyici açıklamalar yaparken beklentilerin açık ve net bir şekilde ifade edilmesi önemlidir. </a:t>
            </a:r>
          </a:p>
          <a:p>
            <a:pPr>
              <a:lnSpc>
                <a:spcPts val="3839"/>
              </a:lnSpc>
            </a:pPr>
            <a:r>
              <a:rPr lang="en-US" sz="2559" spc="51">
                <a:solidFill>
                  <a:srgbClr val="FFFFFF"/>
                </a:solidFill>
                <a:latin typeface="Montserrat Light"/>
              </a:rPr>
              <a:t>     Örneğin, “Uzun süredir birlikte oyun oynuyoruz ama bitmesi gereken ödevlerin var. O yüzden artık ödevini yapmaya başlamalısın.” denebilir.</a:t>
            </a: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173360" y="5473522"/>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659846" y="3934742"/>
            <a:ext cx="356818" cy="28545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0300" y="4552950"/>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1999149" y="1933358"/>
            <a:ext cx="7008141" cy="3578024"/>
          </a:xfrm>
          <a:prstGeom prst="rect">
            <a:avLst/>
          </a:prstGeom>
        </p:spPr>
        <p:txBody>
          <a:bodyPr lIns="0" tIns="0" rIns="0" bIns="0" rtlCol="0" anchor="t">
            <a:spAutoFit/>
          </a:bodyPr>
          <a:lstStyle/>
          <a:p>
            <a:pPr>
              <a:lnSpc>
                <a:spcPts val="4632"/>
              </a:lnSpc>
            </a:pPr>
            <a:r>
              <a:rPr lang="en-US" sz="3088" spc="61">
                <a:solidFill>
                  <a:srgbClr val="FFFFFF"/>
                </a:solidFill>
                <a:latin typeface="Montserrat Light Bold"/>
              </a:rPr>
              <a:t>Anne baba çocukla iletişim kurarken bazen farkında olmadan iletişimin durmasına hatta aralarındaki bağın zarar görmesine neden olacak iletişim engelleri kullanırlar.</a:t>
            </a: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81494" y="138397"/>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212891" y="2217293"/>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150157" y="2867484"/>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6615" y="2640712"/>
            <a:ext cx="3390783" cy="917180"/>
          </a:xfrm>
          <a:prstGeom prst="rect">
            <a:avLst/>
          </a:prstGeom>
        </p:spPr>
        <p:txBody>
          <a:bodyPr lIns="0" tIns="0" rIns="0" bIns="0" rtlCol="0" anchor="t">
            <a:spAutoFit/>
          </a:bodyPr>
          <a:lstStyle/>
          <a:p>
            <a:pPr>
              <a:lnSpc>
                <a:spcPts val="3571"/>
              </a:lnSpc>
            </a:pPr>
            <a:r>
              <a:rPr lang="en-US" sz="3682" spc="73">
                <a:solidFill>
                  <a:srgbClr val="FFFFFF"/>
                </a:solidFill>
                <a:latin typeface="Montserrat Classic Bold"/>
              </a:rPr>
              <a:t>ORTAM HAZIRLAMAK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71031" y="655320"/>
            <a:ext cx="6093754" cy="5847755"/>
          </a:xfrm>
          <a:prstGeom prst="rect">
            <a:avLst/>
          </a:prstGeom>
        </p:spPr>
        <p:txBody>
          <a:bodyPr lIns="0" tIns="0" rIns="0" bIns="0" rtlCol="0" anchor="t">
            <a:spAutoFit/>
          </a:bodyPr>
          <a:lstStyle/>
          <a:p>
            <a:pPr>
              <a:lnSpc>
                <a:spcPts val="3839"/>
              </a:lnSpc>
            </a:pPr>
            <a:r>
              <a:rPr lang="en-US" sz="2559" spc="51" dirty="0">
                <a:solidFill>
                  <a:srgbClr val="FFFFFF"/>
                </a:solidFill>
                <a:latin typeface="Montserrat Light"/>
              </a:rPr>
              <a:t>    </a:t>
            </a:r>
            <a:r>
              <a:rPr lang="en-US" sz="2559" spc="51" dirty="0" err="1">
                <a:solidFill>
                  <a:srgbClr val="FFFFFF"/>
                </a:solidFill>
                <a:latin typeface="Montserrat Light"/>
              </a:rPr>
              <a:t>Çocuktan</a:t>
            </a:r>
            <a:r>
              <a:rPr lang="en-US" sz="2559" spc="51" dirty="0">
                <a:solidFill>
                  <a:srgbClr val="FFFFFF"/>
                </a:solidFill>
                <a:latin typeface="Montserrat Light"/>
              </a:rPr>
              <a:t> </a:t>
            </a:r>
            <a:r>
              <a:rPr lang="en-US" sz="2559" spc="51" dirty="0" err="1">
                <a:solidFill>
                  <a:srgbClr val="FFFFFF"/>
                </a:solidFill>
                <a:latin typeface="Montserrat Light"/>
              </a:rPr>
              <a:t>istenen</a:t>
            </a:r>
            <a:r>
              <a:rPr lang="en-US" sz="2559" spc="51" dirty="0">
                <a:solidFill>
                  <a:srgbClr val="FFFFFF"/>
                </a:solidFill>
                <a:latin typeface="Montserrat Light"/>
              </a:rPr>
              <a:t> </a:t>
            </a:r>
            <a:r>
              <a:rPr lang="en-US" sz="2559" spc="51" dirty="0" err="1">
                <a:solidFill>
                  <a:srgbClr val="FFFFFF"/>
                </a:solidFill>
                <a:latin typeface="Montserrat Light"/>
              </a:rPr>
              <a:t>davranışı</a:t>
            </a:r>
            <a:r>
              <a:rPr lang="en-US" sz="2559" spc="51" dirty="0">
                <a:solidFill>
                  <a:srgbClr val="FFFFFF"/>
                </a:solidFill>
                <a:latin typeface="Montserrat Light"/>
              </a:rPr>
              <a:t> </a:t>
            </a:r>
            <a:r>
              <a:rPr lang="en-US" sz="2559" spc="51" dirty="0" err="1">
                <a:solidFill>
                  <a:srgbClr val="FFFFFF"/>
                </a:solidFill>
                <a:latin typeface="Montserrat Light"/>
              </a:rPr>
              <a:t>yapabilmesi</a:t>
            </a:r>
            <a:r>
              <a:rPr lang="en-US" sz="2559" spc="51" dirty="0">
                <a:solidFill>
                  <a:srgbClr val="FFFFFF"/>
                </a:solidFill>
                <a:latin typeface="Montserrat Light"/>
              </a:rPr>
              <a:t> </a:t>
            </a:r>
            <a:r>
              <a:rPr lang="en-US" sz="2559" spc="51" dirty="0" err="1">
                <a:solidFill>
                  <a:srgbClr val="FFFFFF"/>
                </a:solidFill>
                <a:latin typeface="Montserrat Light"/>
              </a:rPr>
              <a:t>için</a:t>
            </a:r>
            <a:r>
              <a:rPr lang="en-US" sz="2559" spc="51" dirty="0">
                <a:solidFill>
                  <a:srgbClr val="FFFFFF"/>
                </a:solidFill>
                <a:latin typeface="Montserrat Light"/>
              </a:rPr>
              <a:t> </a:t>
            </a:r>
            <a:r>
              <a:rPr lang="en-US" sz="2559" spc="51" dirty="0" err="1">
                <a:solidFill>
                  <a:srgbClr val="FFFFFF"/>
                </a:solidFill>
                <a:latin typeface="Montserrat Light"/>
              </a:rPr>
              <a:t>annenin</a:t>
            </a:r>
            <a:r>
              <a:rPr lang="en-US" sz="2559" spc="51" dirty="0">
                <a:solidFill>
                  <a:srgbClr val="FFFFFF"/>
                </a:solidFill>
                <a:latin typeface="Montserrat Light"/>
              </a:rPr>
              <a:t> </a:t>
            </a:r>
            <a:r>
              <a:rPr lang="en-US" sz="2559" spc="51" dirty="0" err="1">
                <a:solidFill>
                  <a:srgbClr val="FFFFFF"/>
                </a:solidFill>
                <a:latin typeface="Montserrat Light"/>
              </a:rPr>
              <a:t>ve</a:t>
            </a:r>
            <a:r>
              <a:rPr lang="en-US" sz="2559" spc="51" dirty="0">
                <a:solidFill>
                  <a:srgbClr val="FFFFFF"/>
                </a:solidFill>
                <a:latin typeface="Montserrat Light"/>
              </a:rPr>
              <a:t> </a:t>
            </a:r>
            <a:r>
              <a:rPr lang="en-US" sz="2559" spc="51" dirty="0" err="1">
                <a:solidFill>
                  <a:srgbClr val="FFFFFF"/>
                </a:solidFill>
                <a:latin typeface="Montserrat Light"/>
              </a:rPr>
              <a:t>babanın</a:t>
            </a:r>
            <a:r>
              <a:rPr lang="en-US" sz="2559" spc="51" dirty="0">
                <a:solidFill>
                  <a:srgbClr val="FFFFFF"/>
                </a:solidFill>
                <a:latin typeface="Montserrat Light"/>
              </a:rPr>
              <a:t> </a:t>
            </a:r>
            <a:r>
              <a:rPr lang="en-US" sz="2559" spc="51" dirty="0" err="1">
                <a:solidFill>
                  <a:srgbClr val="FFFFFF"/>
                </a:solidFill>
                <a:latin typeface="Montserrat Light"/>
              </a:rPr>
              <a:t>gerekli</a:t>
            </a:r>
            <a:r>
              <a:rPr lang="en-US" sz="2559" spc="51" dirty="0">
                <a:solidFill>
                  <a:srgbClr val="FFFFFF"/>
                </a:solidFill>
                <a:latin typeface="Montserrat Light"/>
              </a:rPr>
              <a:t> </a:t>
            </a:r>
            <a:r>
              <a:rPr lang="en-US" sz="2559" spc="51" dirty="0" err="1">
                <a:solidFill>
                  <a:srgbClr val="FFFFFF"/>
                </a:solidFill>
                <a:latin typeface="Montserrat Light"/>
              </a:rPr>
              <a:t>ortamı</a:t>
            </a:r>
            <a:r>
              <a:rPr lang="en-US" sz="2559" spc="51" dirty="0">
                <a:solidFill>
                  <a:srgbClr val="FFFFFF"/>
                </a:solidFill>
                <a:latin typeface="Montserrat Light"/>
              </a:rPr>
              <a:t> </a:t>
            </a:r>
            <a:r>
              <a:rPr lang="en-US" sz="2559" spc="51" dirty="0" err="1">
                <a:solidFill>
                  <a:srgbClr val="FFFFFF"/>
                </a:solidFill>
                <a:latin typeface="Montserrat Light"/>
              </a:rPr>
              <a:t>hazırlaması</a:t>
            </a:r>
            <a:r>
              <a:rPr lang="en-US" sz="2559" spc="51" dirty="0">
                <a:solidFill>
                  <a:srgbClr val="FFFFFF"/>
                </a:solidFill>
                <a:latin typeface="Montserrat Light"/>
              </a:rPr>
              <a:t> </a:t>
            </a:r>
            <a:r>
              <a:rPr lang="en-US" sz="2559" spc="51" dirty="0" err="1">
                <a:solidFill>
                  <a:srgbClr val="FFFFFF"/>
                </a:solidFill>
                <a:latin typeface="Montserrat Light"/>
              </a:rPr>
              <a:t>çok</a:t>
            </a:r>
            <a:r>
              <a:rPr lang="en-US" sz="2559" spc="51" dirty="0">
                <a:solidFill>
                  <a:srgbClr val="FFFFFF"/>
                </a:solidFill>
                <a:latin typeface="Montserrat Light"/>
              </a:rPr>
              <a:t> </a:t>
            </a:r>
            <a:r>
              <a:rPr lang="en-US" sz="2559" spc="51" dirty="0" err="1">
                <a:solidFill>
                  <a:srgbClr val="FFFFFF"/>
                </a:solidFill>
                <a:latin typeface="Montserrat Light"/>
              </a:rPr>
              <a:t>önemlidir</a:t>
            </a:r>
            <a:r>
              <a:rPr lang="en-US" sz="2559" spc="51" dirty="0">
                <a:solidFill>
                  <a:srgbClr val="FFFFFF"/>
                </a:solidFill>
                <a:latin typeface="Montserrat Light"/>
              </a:rPr>
              <a:t>. </a:t>
            </a:r>
          </a:p>
          <a:p>
            <a:pPr>
              <a:lnSpc>
                <a:spcPts val="3839"/>
              </a:lnSpc>
            </a:pPr>
            <a:r>
              <a:rPr lang="en-US" sz="2559" spc="51" dirty="0">
                <a:solidFill>
                  <a:srgbClr val="FFFFFF"/>
                </a:solidFill>
                <a:latin typeface="Montserrat Light"/>
              </a:rPr>
              <a:t>      </a:t>
            </a:r>
            <a:r>
              <a:rPr lang="en-US" sz="2559" spc="51" dirty="0" err="1">
                <a:solidFill>
                  <a:srgbClr val="FFFFFF"/>
                </a:solidFill>
                <a:latin typeface="Montserrat Light"/>
              </a:rPr>
              <a:t>Örneğin</a:t>
            </a:r>
            <a:r>
              <a:rPr lang="en-US" sz="2559" spc="51" dirty="0">
                <a:solidFill>
                  <a:srgbClr val="FFFFFF"/>
                </a:solidFill>
                <a:latin typeface="Montserrat Light"/>
              </a:rPr>
              <a:t> </a:t>
            </a:r>
            <a:r>
              <a:rPr lang="en-US" sz="2559" spc="51" dirty="0" err="1">
                <a:solidFill>
                  <a:srgbClr val="FFFFFF"/>
                </a:solidFill>
                <a:latin typeface="Montserrat Light"/>
              </a:rPr>
              <a:t>çocuğunuzun</a:t>
            </a:r>
            <a:r>
              <a:rPr lang="en-US" sz="2559" spc="51" dirty="0">
                <a:solidFill>
                  <a:srgbClr val="FFFFFF"/>
                </a:solidFill>
                <a:latin typeface="Montserrat Light"/>
              </a:rPr>
              <a:t> </a:t>
            </a:r>
            <a:r>
              <a:rPr lang="en-US" sz="2559" spc="51" dirty="0" err="1">
                <a:solidFill>
                  <a:srgbClr val="FFFFFF"/>
                </a:solidFill>
                <a:latin typeface="Montserrat Light"/>
              </a:rPr>
              <a:t>ödev</a:t>
            </a:r>
            <a:r>
              <a:rPr lang="en-US" sz="2559" spc="51" dirty="0">
                <a:solidFill>
                  <a:srgbClr val="FFFFFF"/>
                </a:solidFill>
                <a:latin typeface="Montserrat Light"/>
              </a:rPr>
              <a:t> </a:t>
            </a:r>
            <a:r>
              <a:rPr lang="en-US" sz="2559" spc="51" dirty="0" err="1">
                <a:solidFill>
                  <a:srgbClr val="FFFFFF"/>
                </a:solidFill>
                <a:latin typeface="Montserrat Light"/>
              </a:rPr>
              <a:t>yapma</a:t>
            </a:r>
            <a:r>
              <a:rPr lang="en-US" sz="2559" spc="51" dirty="0">
                <a:solidFill>
                  <a:srgbClr val="FFFFFF"/>
                </a:solidFill>
                <a:latin typeface="Montserrat Light"/>
              </a:rPr>
              <a:t> </a:t>
            </a:r>
            <a:r>
              <a:rPr lang="en-US" sz="2559" spc="51" dirty="0" err="1">
                <a:solidFill>
                  <a:srgbClr val="FFFFFF"/>
                </a:solidFill>
                <a:latin typeface="Montserrat Light"/>
              </a:rPr>
              <a:t>sorumluluğunu</a:t>
            </a:r>
            <a:r>
              <a:rPr lang="en-US" sz="2559" spc="51" dirty="0">
                <a:solidFill>
                  <a:srgbClr val="FFFFFF"/>
                </a:solidFill>
                <a:latin typeface="Montserrat Light"/>
              </a:rPr>
              <a:t> </a:t>
            </a:r>
            <a:r>
              <a:rPr lang="en-US" sz="2559" spc="51" dirty="0" err="1" smtClean="0">
                <a:solidFill>
                  <a:srgbClr val="FFFFFF"/>
                </a:solidFill>
                <a:latin typeface="Montserrat Light"/>
              </a:rPr>
              <a:t>alması</a:t>
            </a:r>
            <a:r>
              <a:rPr lang="tr-TR" sz="2559" spc="51" dirty="0" smtClean="0">
                <a:solidFill>
                  <a:srgbClr val="FFFFFF"/>
                </a:solidFill>
                <a:latin typeface="Montserrat Light"/>
              </a:rPr>
              <a:t> için</a:t>
            </a:r>
            <a:r>
              <a:rPr lang="en-US" sz="2559" spc="51" dirty="0" smtClean="0">
                <a:solidFill>
                  <a:srgbClr val="FFFFFF"/>
                </a:solidFill>
                <a:latin typeface="Montserrat Light"/>
              </a:rPr>
              <a:t> </a:t>
            </a:r>
            <a:r>
              <a:rPr lang="en-US" sz="2559" spc="51" dirty="0" err="1">
                <a:solidFill>
                  <a:srgbClr val="FFFFFF"/>
                </a:solidFill>
                <a:latin typeface="Montserrat Light"/>
              </a:rPr>
              <a:t>ders</a:t>
            </a:r>
            <a:r>
              <a:rPr lang="en-US" sz="2559" spc="51" dirty="0">
                <a:solidFill>
                  <a:srgbClr val="FFFFFF"/>
                </a:solidFill>
                <a:latin typeface="Montserrat Light"/>
              </a:rPr>
              <a:t> </a:t>
            </a:r>
            <a:r>
              <a:rPr lang="en-US" sz="2559" spc="51" dirty="0" err="1" smtClean="0">
                <a:solidFill>
                  <a:srgbClr val="FFFFFF"/>
                </a:solidFill>
                <a:latin typeface="Montserrat Light"/>
              </a:rPr>
              <a:t>çalışabil</a:t>
            </a:r>
            <a:r>
              <a:rPr lang="tr-TR" sz="2559" spc="51" dirty="0" err="1" smtClean="0">
                <a:solidFill>
                  <a:srgbClr val="FFFFFF"/>
                </a:solidFill>
                <a:latin typeface="Montserrat Light"/>
              </a:rPr>
              <a:t>eceği</a:t>
            </a:r>
            <a:r>
              <a:rPr lang="tr-TR" sz="2559" spc="51" dirty="0" smtClean="0">
                <a:solidFill>
                  <a:srgbClr val="FFFFFF"/>
                </a:solidFill>
                <a:latin typeface="Montserrat Light"/>
              </a:rPr>
              <a:t> </a:t>
            </a:r>
            <a:r>
              <a:rPr lang="en-US" sz="2559" spc="51" dirty="0" err="1" smtClean="0">
                <a:solidFill>
                  <a:srgbClr val="FFFFFF"/>
                </a:solidFill>
                <a:latin typeface="Montserrat Light"/>
              </a:rPr>
              <a:t>uygun</a:t>
            </a:r>
            <a:r>
              <a:rPr lang="en-US" sz="2559" spc="51" dirty="0" smtClean="0">
                <a:solidFill>
                  <a:srgbClr val="FFFFFF"/>
                </a:solidFill>
                <a:latin typeface="Montserrat Light"/>
              </a:rPr>
              <a:t> </a:t>
            </a:r>
            <a:r>
              <a:rPr lang="en-US" sz="2559" spc="51" dirty="0" err="1">
                <a:solidFill>
                  <a:srgbClr val="FFFFFF"/>
                </a:solidFill>
                <a:latin typeface="Montserrat Light"/>
              </a:rPr>
              <a:t>bir</a:t>
            </a:r>
            <a:r>
              <a:rPr lang="en-US" sz="2559" spc="51" dirty="0">
                <a:solidFill>
                  <a:srgbClr val="FFFFFF"/>
                </a:solidFill>
                <a:latin typeface="Montserrat Light"/>
              </a:rPr>
              <a:t> </a:t>
            </a:r>
            <a:r>
              <a:rPr lang="en-US" sz="2559" spc="51" dirty="0" err="1">
                <a:solidFill>
                  <a:srgbClr val="FFFFFF"/>
                </a:solidFill>
                <a:latin typeface="Montserrat Light"/>
              </a:rPr>
              <a:t>masa</a:t>
            </a:r>
            <a:r>
              <a:rPr lang="en-US" sz="2559" spc="51" dirty="0">
                <a:solidFill>
                  <a:srgbClr val="FFFFFF"/>
                </a:solidFill>
                <a:latin typeface="Montserrat Light"/>
              </a:rPr>
              <a:t> </a:t>
            </a:r>
            <a:r>
              <a:rPr lang="en-US" sz="2559" spc="51" dirty="0" err="1">
                <a:solidFill>
                  <a:srgbClr val="FFFFFF"/>
                </a:solidFill>
                <a:latin typeface="Montserrat Light"/>
              </a:rPr>
              <a:t>hazırlayın</a:t>
            </a:r>
            <a:r>
              <a:rPr lang="en-US" sz="2559" spc="51" dirty="0">
                <a:solidFill>
                  <a:srgbClr val="FFFFFF"/>
                </a:solidFill>
                <a:latin typeface="Montserrat Light"/>
              </a:rPr>
              <a:t>, </a:t>
            </a:r>
            <a:r>
              <a:rPr lang="en-US" sz="2559" spc="51" dirty="0" err="1">
                <a:solidFill>
                  <a:srgbClr val="FFFFFF"/>
                </a:solidFill>
                <a:latin typeface="Montserrat Light"/>
              </a:rPr>
              <a:t>gününü</a:t>
            </a:r>
            <a:r>
              <a:rPr lang="en-US" sz="2559" spc="51" dirty="0">
                <a:solidFill>
                  <a:srgbClr val="FFFFFF"/>
                </a:solidFill>
                <a:latin typeface="Montserrat Light"/>
              </a:rPr>
              <a:t> </a:t>
            </a:r>
            <a:r>
              <a:rPr lang="en-US" sz="2559" spc="51" dirty="0" err="1">
                <a:solidFill>
                  <a:srgbClr val="FFFFFF"/>
                </a:solidFill>
                <a:latin typeface="Montserrat Light"/>
              </a:rPr>
              <a:t>planlamasına</a:t>
            </a:r>
            <a:r>
              <a:rPr lang="en-US" sz="2559" spc="51" dirty="0">
                <a:solidFill>
                  <a:srgbClr val="FFFFFF"/>
                </a:solidFill>
                <a:latin typeface="Montserrat Light"/>
              </a:rPr>
              <a:t> </a:t>
            </a:r>
            <a:r>
              <a:rPr lang="en-US" sz="2559" spc="51" dirty="0" err="1">
                <a:solidFill>
                  <a:srgbClr val="FFFFFF"/>
                </a:solidFill>
                <a:latin typeface="Montserrat Light"/>
              </a:rPr>
              <a:t>yardım</a:t>
            </a:r>
            <a:r>
              <a:rPr lang="en-US" sz="2559" spc="51" dirty="0">
                <a:solidFill>
                  <a:srgbClr val="FFFFFF"/>
                </a:solidFill>
                <a:latin typeface="Montserrat Light"/>
              </a:rPr>
              <a:t> </a:t>
            </a:r>
            <a:r>
              <a:rPr lang="en-US" sz="2559" spc="51" dirty="0" err="1">
                <a:solidFill>
                  <a:srgbClr val="FFFFFF"/>
                </a:solidFill>
                <a:latin typeface="Montserrat Light"/>
              </a:rPr>
              <a:t>ederek</a:t>
            </a:r>
            <a:r>
              <a:rPr lang="en-US" sz="2559" spc="51" dirty="0">
                <a:solidFill>
                  <a:srgbClr val="FFFFFF"/>
                </a:solidFill>
                <a:latin typeface="Montserrat Light"/>
              </a:rPr>
              <a:t> </a:t>
            </a:r>
            <a:r>
              <a:rPr lang="en-US" sz="2559" spc="51" dirty="0" err="1">
                <a:solidFill>
                  <a:srgbClr val="FFFFFF"/>
                </a:solidFill>
                <a:latin typeface="Montserrat Light"/>
              </a:rPr>
              <a:t>ders</a:t>
            </a:r>
            <a:r>
              <a:rPr lang="en-US" sz="2559" spc="51" dirty="0">
                <a:solidFill>
                  <a:srgbClr val="FFFFFF"/>
                </a:solidFill>
                <a:latin typeface="Montserrat Light"/>
              </a:rPr>
              <a:t> </a:t>
            </a:r>
            <a:r>
              <a:rPr lang="en-US" sz="2559" spc="51" dirty="0" err="1">
                <a:solidFill>
                  <a:srgbClr val="FFFFFF"/>
                </a:solidFill>
                <a:latin typeface="Montserrat Light"/>
              </a:rPr>
              <a:t>çalışmak</a:t>
            </a:r>
            <a:r>
              <a:rPr lang="en-US" sz="2559" spc="51" dirty="0">
                <a:solidFill>
                  <a:srgbClr val="FFFFFF"/>
                </a:solidFill>
                <a:latin typeface="Montserrat Light"/>
              </a:rPr>
              <a:t> </a:t>
            </a:r>
            <a:r>
              <a:rPr lang="en-US" sz="2559" spc="51" dirty="0" err="1">
                <a:solidFill>
                  <a:srgbClr val="FFFFFF"/>
                </a:solidFill>
                <a:latin typeface="Montserrat Light"/>
              </a:rPr>
              <a:t>için</a:t>
            </a:r>
            <a:r>
              <a:rPr lang="en-US" sz="2559" spc="51" dirty="0">
                <a:solidFill>
                  <a:srgbClr val="FFFFFF"/>
                </a:solidFill>
                <a:latin typeface="Montserrat Light"/>
              </a:rPr>
              <a:t> </a:t>
            </a:r>
            <a:r>
              <a:rPr lang="en-US" sz="2559" spc="51" dirty="0" err="1">
                <a:solidFill>
                  <a:srgbClr val="FFFFFF"/>
                </a:solidFill>
                <a:latin typeface="Montserrat Light"/>
              </a:rPr>
              <a:t>yeterli</a:t>
            </a:r>
            <a:r>
              <a:rPr lang="en-US" sz="2559" spc="51" dirty="0">
                <a:solidFill>
                  <a:srgbClr val="FFFFFF"/>
                </a:solidFill>
                <a:latin typeface="Montserrat Light"/>
              </a:rPr>
              <a:t> </a:t>
            </a:r>
            <a:r>
              <a:rPr lang="en-US" sz="2559" spc="51" dirty="0" err="1">
                <a:solidFill>
                  <a:srgbClr val="FFFFFF"/>
                </a:solidFill>
                <a:latin typeface="Montserrat Light"/>
              </a:rPr>
              <a:t>zaman</a:t>
            </a:r>
            <a:r>
              <a:rPr lang="en-US" sz="2559" spc="51" dirty="0">
                <a:solidFill>
                  <a:srgbClr val="FFFFFF"/>
                </a:solidFill>
                <a:latin typeface="Montserrat Light"/>
              </a:rPr>
              <a:t> </a:t>
            </a:r>
            <a:r>
              <a:rPr lang="en-US" sz="2559" spc="51" dirty="0" err="1">
                <a:solidFill>
                  <a:srgbClr val="FFFFFF"/>
                </a:solidFill>
                <a:latin typeface="Montserrat Light"/>
              </a:rPr>
              <a:t>ayırmasını</a:t>
            </a:r>
            <a:r>
              <a:rPr lang="en-US" sz="2559" spc="51" dirty="0">
                <a:solidFill>
                  <a:srgbClr val="FFFFFF"/>
                </a:solidFill>
                <a:latin typeface="Montserrat Light"/>
              </a:rPr>
              <a:t> </a:t>
            </a:r>
            <a:r>
              <a:rPr lang="en-US" sz="2559" spc="51" dirty="0" err="1">
                <a:solidFill>
                  <a:srgbClr val="FFFFFF"/>
                </a:solidFill>
                <a:latin typeface="Montserrat Light"/>
              </a:rPr>
              <a:t>destekleyin</a:t>
            </a:r>
            <a:r>
              <a:rPr lang="en-US" sz="2559" spc="51" dirty="0">
                <a:solidFill>
                  <a:srgbClr val="FFFFFF"/>
                </a:solidFill>
                <a:latin typeface="Montserrat Light"/>
              </a:rPr>
              <a:t>.</a:t>
            </a:r>
          </a:p>
          <a:p>
            <a:pPr>
              <a:lnSpc>
                <a:spcPts val="3839"/>
              </a:lnSpc>
            </a:pPr>
            <a:endParaRPr lang="en-US" sz="2559" spc="51" dirty="0">
              <a:solidFill>
                <a:srgbClr val="FFFFFF"/>
              </a:solidFill>
              <a:latin typeface="Montserrat Light"/>
            </a:endParaRPr>
          </a:p>
          <a:p>
            <a:pPr>
              <a:lnSpc>
                <a:spcPts val="3839"/>
              </a:lnSpc>
            </a:pPr>
            <a:endParaRPr lang="en-US" sz="2559" spc="51" dirty="0">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317878" y="5390855"/>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grpSp>
        <p:nvGrpSpPr>
          <p:cNvPr id="13" name="Group 13"/>
          <p:cNvGrpSpPr/>
          <p:nvPr/>
        </p:nvGrpSpPr>
        <p:grpSpPr>
          <a:xfrm>
            <a:off x="3805255" y="2701191"/>
            <a:ext cx="356818" cy="28545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76200" y="2640712"/>
            <a:ext cx="3331198" cy="1846659"/>
          </a:xfrm>
          <a:prstGeom prst="rect">
            <a:avLst/>
          </a:prstGeom>
        </p:spPr>
        <p:txBody>
          <a:bodyPr wrap="square" lIns="0" tIns="0" rIns="0" bIns="0" rtlCol="0" anchor="t">
            <a:spAutoFit/>
          </a:bodyPr>
          <a:lstStyle/>
          <a:p>
            <a:pPr>
              <a:lnSpc>
                <a:spcPts val="3571"/>
              </a:lnSpc>
            </a:pPr>
            <a:r>
              <a:rPr lang="en-US" sz="3682" spc="73" dirty="0">
                <a:solidFill>
                  <a:srgbClr val="FFFFFF"/>
                </a:solidFill>
                <a:latin typeface="Montserrat Classic Bold"/>
              </a:rPr>
              <a:t>KURAL KOYMAK VE SINIRLARI BELIRLEMEK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581549" y="514866"/>
            <a:ext cx="6093754" cy="6763551"/>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a:t>
            </a:r>
          </a:p>
          <a:p>
            <a:pPr>
              <a:lnSpc>
                <a:spcPts val="3839"/>
              </a:lnSpc>
            </a:pPr>
            <a:r>
              <a:rPr lang="en-US" sz="2559" spc="51">
                <a:solidFill>
                  <a:srgbClr val="FFFFFF"/>
                </a:solidFill>
                <a:latin typeface="Montserrat Light"/>
              </a:rPr>
              <a:t>Çocuğunuz beraber belirlediğiniz bir kurala uymuyorsa, öncelikle sakin bir ses tonu ile ilgili kuralı tekrarlayın. Bunu yaparken, çocuğunuzla aynı seviyede olmayı ve göz kontağı kurmayı ihmal etmeyin. Kuralı tekrarlarken, “lütfen, rica etsem, yalvarırım” gibi sözcükler yerine, kararlı ancak sert olmayan bir ses tonu ile, “.......yapmanı bekliyorum” demeyi deneyin. </a:t>
            </a:r>
          </a:p>
          <a:p>
            <a:pPr>
              <a:lnSpc>
                <a:spcPts val="3839"/>
              </a:lnSpc>
            </a:pPr>
            <a:endParaRPr lang="en-US" sz="2559" spc="51">
              <a:solidFill>
                <a:srgbClr val="FFFFFF"/>
              </a:solidFill>
              <a:latin typeface="Montserrat Light"/>
            </a:endParaRP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240159" y="5350090"/>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876935" y="1624158"/>
            <a:ext cx="6657125" cy="1609500"/>
            <a:chOff x="0" y="0"/>
            <a:chExt cx="21206296" cy="5126990"/>
          </a:xfrm>
        </p:grpSpPr>
        <p:sp>
          <p:nvSpPr>
            <p:cNvPr id="3" name="Freeform 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grpSp>
        <p:nvGrpSpPr>
          <p:cNvPr id="4" name="Group 4"/>
          <p:cNvGrpSpPr/>
          <p:nvPr/>
        </p:nvGrpSpPr>
        <p:grpSpPr>
          <a:xfrm>
            <a:off x="930276" y="3518080"/>
            <a:ext cx="6718714" cy="1630384"/>
            <a:chOff x="0" y="0"/>
            <a:chExt cx="21128331" cy="5126990"/>
          </a:xfrm>
        </p:grpSpPr>
        <p:sp>
          <p:nvSpPr>
            <p:cNvPr id="5" name="Freeform 5"/>
            <p:cNvSpPr/>
            <p:nvPr/>
          </p:nvSpPr>
          <p:spPr>
            <a:xfrm>
              <a:off x="0" y="0"/>
              <a:ext cx="21128331" cy="5126990"/>
            </a:xfrm>
            <a:custGeom>
              <a:avLst/>
              <a:gdLst/>
              <a:ahLst/>
              <a:cxn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grpSp>
        <p:nvGrpSpPr>
          <p:cNvPr id="6" name="Group 6"/>
          <p:cNvGrpSpPr/>
          <p:nvPr/>
        </p:nvGrpSpPr>
        <p:grpSpPr>
          <a:xfrm>
            <a:off x="12565" y="3149414"/>
            <a:ext cx="718955" cy="575164"/>
            <a:chOff x="0" y="0"/>
            <a:chExt cx="6408833" cy="5126990"/>
          </a:xfrm>
        </p:grpSpPr>
        <p:sp>
          <p:nvSpPr>
            <p:cNvPr id="7" name="Freeform 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8" name="Group 8"/>
          <p:cNvGrpSpPr/>
          <p:nvPr/>
        </p:nvGrpSpPr>
        <p:grpSpPr>
          <a:xfrm>
            <a:off x="7569200" y="6565900"/>
            <a:ext cx="718955" cy="575164"/>
            <a:chOff x="0" y="0"/>
            <a:chExt cx="6408833" cy="5126990"/>
          </a:xfrm>
        </p:grpSpPr>
        <p:sp>
          <p:nvSpPr>
            <p:cNvPr id="9" name="Freeform 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0" name="Group 10"/>
          <p:cNvGrpSpPr/>
          <p:nvPr/>
        </p:nvGrpSpPr>
        <p:grpSpPr>
          <a:xfrm>
            <a:off x="8140461" y="4185608"/>
            <a:ext cx="374081" cy="295327"/>
            <a:chOff x="0" y="0"/>
            <a:chExt cx="6494284" cy="5126990"/>
          </a:xfrm>
        </p:grpSpPr>
        <p:sp>
          <p:nvSpPr>
            <p:cNvPr id="11" name="Freeform 11"/>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2" name="Group 12"/>
          <p:cNvGrpSpPr/>
          <p:nvPr/>
        </p:nvGrpSpPr>
        <p:grpSpPr>
          <a:xfrm>
            <a:off x="9004342" y="5870779"/>
            <a:ext cx="374081" cy="295327"/>
            <a:chOff x="0" y="0"/>
            <a:chExt cx="6494284" cy="5126990"/>
          </a:xfrm>
        </p:grpSpPr>
        <p:sp>
          <p:nvSpPr>
            <p:cNvPr id="13" name="Freeform 13"/>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4" name="Group 14"/>
          <p:cNvGrpSpPr/>
          <p:nvPr/>
        </p:nvGrpSpPr>
        <p:grpSpPr>
          <a:xfrm>
            <a:off x="586105" y="5870779"/>
            <a:ext cx="290830" cy="229602"/>
            <a:chOff x="0" y="0"/>
            <a:chExt cx="6494284" cy="5126990"/>
          </a:xfrm>
        </p:grpSpPr>
        <p:sp>
          <p:nvSpPr>
            <p:cNvPr id="15" name="Freeform 15"/>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6" name="Group 16"/>
          <p:cNvGrpSpPr/>
          <p:nvPr/>
        </p:nvGrpSpPr>
        <p:grpSpPr>
          <a:xfrm>
            <a:off x="7992767" y="2583952"/>
            <a:ext cx="295389" cy="233202"/>
            <a:chOff x="0" y="0"/>
            <a:chExt cx="6494284" cy="5126990"/>
          </a:xfrm>
        </p:grpSpPr>
        <p:sp>
          <p:nvSpPr>
            <p:cNvPr id="17" name="Freeform 17"/>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pic>
        <p:nvPicPr>
          <p:cNvPr id="18" name="Picture 18"/>
          <p:cNvPicPr>
            <a:picLocks noChangeAspect="1"/>
          </p:cNvPicPr>
          <p:nvPr/>
        </p:nvPicPr>
        <p:blipFill>
          <a:blip r:embed="rId2"/>
          <a:srcRect t="35732" b="30444"/>
          <a:stretch>
            <a:fillRect/>
          </a:stretch>
        </p:blipFill>
        <p:spPr>
          <a:xfrm>
            <a:off x="0" y="-798877"/>
            <a:ext cx="9753600" cy="2202047"/>
          </a:xfrm>
          <a:prstGeom prst="rect">
            <a:avLst/>
          </a:prstGeom>
        </p:spPr>
      </p:pic>
      <p:sp>
        <p:nvSpPr>
          <p:cNvPr id="19" name="TextBox 19"/>
          <p:cNvSpPr txBox="1"/>
          <p:nvPr/>
        </p:nvSpPr>
        <p:spPr>
          <a:xfrm>
            <a:off x="359101" y="173547"/>
            <a:ext cx="8645241" cy="568423"/>
          </a:xfrm>
          <a:prstGeom prst="rect">
            <a:avLst/>
          </a:prstGeom>
        </p:spPr>
        <p:txBody>
          <a:bodyPr lIns="0" tIns="0" rIns="0" bIns="0" rtlCol="0" anchor="t">
            <a:spAutoFit/>
          </a:bodyPr>
          <a:lstStyle/>
          <a:p>
            <a:pPr algn="ctr">
              <a:lnSpc>
                <a:spcPts val="4150"/>
              </a:lnSpc>
            </a:pPr>
            <a:r>
              <a:rPr lang="en-US" sz="4278" spc="85">
                <a:solidFill>
                  <a:srgbClr val="DD3D26"/>
                </a:solidFill>
                <a:latin typeface="Montserrat Classic Bold"/>
              </a:rPr>
              <a:t>Kural Koyarken, Uygularken; </a:t>
            </a:r>
          </a:p>
          <a:p>
            <a:pPr algn="ctr">
              <a:lnSpc>
                <a:spcPts val="548"/>
              </a:lnSpc>
            </a:pPr>
            <a:endParaRPr lang="en-US" sz="4278" spc="85">
              <a:solidFill>
                <a:srgbClr val="DD3D26"/>
              </a:solidFill>
              <a:latin typeface="Montserrat Classic Bold"/>
            </a:endParaRPr>
          </a:p>
        </p:txBody>
      </p:sp>
      <p:sp>
        <p:nvSpPr>
          <p:cNvPr id="20" name="TextBox 20"/>
          <p:cNvSpPr txBox="1"/>
          <p:nvPr/>
        </p:nvSpPr>
        <p:spPr>
          <a:xfrm>
            <a:off x="1916860" y="1746930"/>
            <a:ext cx="4992429" cy="1070224"/>
          </a:xfrm>
          <a:prstGeom prst="rect">
            <a:avLst/>
          </a:prstGeom>
        </p:spPr>
        <p:txBody>
          <a:bodyPr lIns="0" tIns="0" rIns="0" bIns="0" rtlCol="0" anchor="t">
            <a:spAutoFit/>
          </a:bodyPr>
          <a:lstStyle/>
          <a:p>
            <a:pPr>
              <a:lnSpc>
                <a:spcPts val="2865"/>
              </a:lnSpc>
            </a:pPr>
            <a:r>
              <a:rPr lang="en-US" sz="1910" spc="38">
                <a:solidFill>
                  <a:srgbClr val="666666"/>
                </a:solidFill>
                <a:latin typeface="Montserrat Light"/>
              </a:rPr>
              <a:t> Olumlu bir dil kullanarak kuralı tanımlayın- ne yapmamalarını değil, yapmaları gerekeni söyleyin. </a:t>
            </a:r>
          </a:p>
        </p:txBody>
      </p:sp>
      <p:sp>
        <p:nvSpPr>
          <p:cNvPr id="21" name="TextBox 21"/>
          <p:cNvSpPr txBox="1"/>
          <p:nvPr/>
        </p:nvSpPr>
        <p:spPr>
          <a:xfrm>
            <a:off x="1924234" y="3576557"/>
            <a:ext cx="5514975" cy="1432131"/>
          </a:xfrm>
          <a:prstGeom prst="rect">
            <a:avLst/>
          </a:prstGeom>
        </p:spPr>
        <p:txBody>
          <a:bodyPr lIns="0" tIns="0" rIns="0" bIns="0" rtlCol="0" anchor="t">
            <a:spAutoFit/>
          </a:bodyPr>
          <a:lstStyle/>
          <a:p>
            <a:pPr>
              <a:lnSpc>
                <a:spcPts val="2866"/>
              </a:lnSpc>
            </a:pPr>
            <a:r>
              <a:rPr lang="en-US" sz="1911" spc="38">
                <a:solidFill>
                  <a:srgbClr val="666666"/>
                </a:solidFill>
                <a:latin typeface="Montserrat Light"/>
              </a:rPr>
              <a:t>Az sayıda kural ile başlayın. Örneğin, en önemli 6 kural. Çok fazla kural koyarsanız çocukların bunları hatırlaması ve uygulaması zorlaşır.</a:t>
            </a:r>
          </a:p>
        </p:txBody>
      </p:sp>
      <p:grpSp>
        <p:nvGrpSpPr>
          <p:cNvPr id="22" name="Group 22"/>
          <p:cNvGrpSpPr/>
          <p:nvPr/>
        </p:nvGrpSpPr>
        <p:grpSpPr>
          <a:xfrm>
            <a:off x="1084512" y="5395072"/>
            <a:ext cx="6780077" cy="1639226"/>
            <a:chOff x="0" y="0"/>
            <a:chExt cx="21206296" cy="5126990"/>
          </a:xfrm>
        </p:grpSpPr>
        <p:sp>
          <p:nvSpPr>
            <p:cNvPr id="23" name="Freeform 2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sp>
        <p:nvSpPr>
          <p:cNvPr id="24" name="TextBox 24"/>
          <p:cNvSpPr txBox="1"/>
          <p:nvPr/>
        </p:nvSpPr>
        <p:spPr>
          <a:xfrm>
            <a:off x="2054225" y="5796164"/>
            <a:ext cx="5514975" cy="1016841"/>
          </a:xfrm>
          <a:prstGeom prst="rect">
            <a:avLst/>
          </a:prstGeom>
        </p:spPr>
        <p:txBody>
          <a:bodyPr lIns="0" tIns="0" rIns="0" bIns="0" rtlCol="0" anchor="t">
            <a:spAutoFit/>
          </a:bodyPr>
          <a:lstStyle/>
          <a:p>
            <a:pPr>
              <a:lnSpc>
                <a:spcPts val="2716"/>
              </a:lnSpc>
            </a:pPr>
            <a:r>
              <a:rPr lang="en-US" sz="1811" spc="36">
                <a:solidFill>
                  <a:srgbClr val="666666"/>
                </a:solidFill>
                <a:latin typeface="Montserrat Light"/>
              </a:rPr>
              <a:t>Kuralı koyarken gerçekten gerekli olup olmadığını kendinize sorun.</a:t>
            </a:r>
          </a:p>
          <a:p>
            <a:pPr>
              <a:lnSpc>
                <a:spcPts val="2716"/>
              </a:lnSpc>
            </a:pPr>
            <a:endParaRPr lang="en-US" sz="1811" spc="36">
              <a:solidFill>
                <a:srgbClr val="666666"/>
              </a:solidFill>
              <a:latin typeface="Montserrat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876935" y="1624158"/>
            <a:ext cx="6657125" cy="1609500"/>
            <a:chOff x="0" y="0"/>
            <a:chExt cx="21206296" cy="5126990"/>
          </a:xfrm>
        </p:grpSpPr>
        <p:sp>
          <p:nvSpPr>
            <p:cNvPr id="3" name="Freeform 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grpSp>
        <p:nvGrpSpPr>
          <p:cNvPr id="4" name="Group 4"/>
          <p:cNvGrpSpPr/>
          <p:nvPr/>
        </p:nvGrpSpPr>
        <p:grpSpPr>
          <a:xfrm>
            <a:off x="930276" y="3518080"/>
            <a:ext cx="6718714" cy="1630384"/>
            <a:chOff x="0" y="0"/>
            <a:chExt cx="21128331" cy="5126990"/>
          </a:xfrm>
        </p:grpSpPr>
        <p:sp>
          <p:nvSpPr>
            <p:cNvPr id="5" name="Freeform 5"/>
            <p:cNvSpPr/>
            <p:nvPr/>
          </p:nvSpPr>
          <p:spPr>
            <a:xfrm>
              <a:off x="0" y="0"/>
              <a:ext cx="21128331" cy="5126990"/>
            </a:xfrm>
            <a:custGeom>
              <a:avLst/>
              <a:gdLst/>
              <a:ahLst/>
              <a:cxn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grpSp>
        <p:nvGrpSpPr>
          <p:cNvPr id="6" name="Group 6"/>
          <p:cNvGrpSpPr/>
          <p:nvPr/>
        </p:nvGrpSpPr>
        <p:grpSpPr>
          <a:xfrm>
            <a:off x="12565" y="3149414"/>
            <a:ext cx="718955" cy="575164"/>
            <a:chOff x="0" y="0"/>
            <a:chExt cx="6408833" cy="5126990"/>
          </a:xfrm>
        </p:grpSpPr>
        <p:sp>
          <p:nvSpPr>
            <p:cNvPr id="7" name="Freeform 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8" name="Group 8"/>
          <p:cNvGrpSpPr/>
          <p:nvPr/>
        </p:nvGrpSpPr>
        <p:grpSpPr>
          <a:xfrm>
            <a:off x="7569200" y="6565900"/>
            <a:ext cx="718955" cy="575164"/>
            <a:chOff x="0" y="0"/>
            <a:chExt cx="6408833" cy="5126990"/>
          </a:xfrm>
        </p:grpSpPr>
        <p:sp>
          <p:nvSpPr>
            <p:cNvPr id="9" name="Freeform 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0" name="Group 10"/>
          <p:cNvGrpSpPr/>
          <p:nvPr/>
        </p:nvGrpSpPr>
        <p:grpSpPr>
          <a:xfrm>
            <a:off x="8084119" y="4185608"/>
            <a:ext cx="374081" cy="295327"/>
            <a:chOff x="0" y="0"/>
            <a:chExt cx="6494284" cy="5126990"/>
          </a:xfrm>
        </p:grpSpPr>
        <p:sp>
          <p:nvSpPr>
            <p:cNvPr id="11" name="Freeform 11"/>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2" name="Group 12"/>
          <p:cNvGrpSpPr/>
          <p:nvPr/>
        </p:nvGrpSpPr>
        <p:grpSpPr>
          <a:xfrm>
            <a:off x="8458200" y="6565900"/>
            <a:ext cx="374081" cy="295327"/>
            <a:chOff x="0" y="0"/>
            <a:chExt cx="6494284" cy="5126990"/>
          </a:xfrm>
        </p:grpSpPr>
        <p:sp>
          <p:nvSpPr>
            <p:cNvPr id="13" name="Freeform 13"/>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4" name="Group 14"/>
          <p:cNvGrpSpPr/>
          <p:nvPr/>
        </p:nvGrpSpPr>
        <p:grpSpPr>
          <a:xfrm>
            <a:off x="586105" y="5870779"/>
            <a:ext cx="290830" cy="229602"/>
            <a:chOff x="0" y="0"/>
            <a:chExt cx="6494284" cy="5126990"/>
          </a:xfrm>
        </p:grpSpPr>
        <p:sp>
          <p:nvSpPr>
            <p:cNvPr id="15" name="Freeform 15"/>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6" name="Group 16"/>
          <p:cNvGrpSpPr/>
          <p:nvPr/>
        </p:nvGrpSpPr>
        <p:grpSpPr>
          <a:xfrm>
            <a:off x="8162811" y="2428908"/>
            <a:ext cx="295389" cy="233202"/>
            <a:chOff x="0" y="0"/>
            <a:chExt cx="6494284" cy="5126990"/>
          </a:xfrm>
        </p:grpSpPr>
        <p:sp>
          <p:nvSpPr>
            <p:cNvPr id="17" name="Freeform 17"/>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pic>
        <p:nvPicPr>
          <p:cNvPr id="18" name="Picture 18"/>
          <p:cNvPicPr>
            <a:picLocks noChangeAspect="1"/>
          </p:cNvPicPr>
          <p:nvPr/>
        </p:nvPicPr>
        <p:blipFill>
          <a:blip r:embed="rId2"/>
          <a:srcRect t="35732" b="30444"/>
          <a:stretch>
            <a:fillRect/>
          </a:stretch>
        </p:blipFill>
        <p:spPr>
          <a:xfrm>
            <a:off x="0" y="-798877"/>
            <a:ext cx="9753600" cy="2202047"/>
          </a:xfrm>
          <a:prstGeom prst="rect">
            <a:avLst/>
          </a:prstGeom>
        </p:spPr>
      </p:pic>
      <p:sp>
        <p:nvSpPr>
          <p:cNvPr id="19" name="TextBox 19"/>
          <p:cNvSpPr txBox="1"/>
          <p:nvPr/>
        </p:nvSpPr>
        <p:spPr>
          <a:xfrm>
            <a:off x="359101" y="173547"/>
            <a:ext cx="8645241" cy="568423"/>
          </a:xfrm>
          <a:prstGeom prst="rect">
            <a:avLst/>
          </a:prstGeom>
        </p:spPr>
        <p:txBody>
          <a:bodyPr lIns="0" tIns="0" rIns="0" bIns="0" rtlCol="0" anchor="t">
            <a:spAutoFit/>
          </a:bodyPr>
          <a:lstStyle/>
          <a:p>
            <a:pPr algn="ctr">
              <a:lnSpc>
                <a:spcPts val="4150"/>
              </a:lnSpc>
            </a:pPr>
            <a:r>
              <a:rPr lang="en-US" sz="4278" spc="85">
                <a:solidFill>
                  <a:srgbClr val="DD3D26"/>
                </a:solidFill>
                <a:latin typeface="Montserrat Classic Bold"/>
              </a:rPr>
              <a:t>Kural Koyarken, Uygularken; </a:t>
            </a:r>
          </a:p>
          <a:p>
            <a:pPr algn="ctr">
              <a:lnSpc>
                <a:spcPts val="548"/>
              </a:lnSpc>
            </a:pPr>
            <a:endParaRPr lang="en-US" sz="4278" spc="85">
              <a:solidFill>
                <a:srgbClr val="DD3D26"/>
              </a:solidFill>
              <a:latin typeface="Montserrat Classic Bold"/>
            </a:endParaRPr>
          </a:p>
        </p:txBody>
      </p:sp>
      <p:sp>
        <p:nvSpPr>
          <p:cNvPr id="20" name="TextBox 20"/>
          <p:cNvSpPr txBox="1"/>
          <p:nvPr/>
        </p:nvSpPr>
        <p:spPr>
          <a:xfrm>
            <a:off x="1924234" y="2046196"/>
            <a:ext cx="4992429" cy="708274"/>
          </a:xfrm>
          <a:prstGeom prst="rect">
            <a:avLst/>
          </a:prstGeom>
        </p:spPr>
        <p:txBody>
          <a:bodyPr lIns="0" tIns="0" rIns="0" bIns="0" rtlCol="0" anchor="t">
            <a:spAutoFit/>
          </a:bodyPr>
          <a:lstStyle/>
          <a:p>
            <a:pPr>
              <a:lnSpc>
                <a:spcPts val="2865"/>
              </a:lnSpc>
            </a:pPr>
            <a:r>
              <a:rPr lang="en-US" sz="1910" spc="38">
                <a:solidFill>
                  <a:srgbClr val="666666"/>
                </a:solidFill>
                <a:latin typeface="Montserrat Light"/>
              </a:rPr>
              <a:t>Özellikle ilk günlerde her gün kuralların üzerinden geçin.</a:t>
            </a:r>
          </a:p>
        </p:txBody>
      </p:sp>
      <p:sp>
        <p:nvSpPr>
          <p:cNvPr id="21" name="TextBox 21"/>
          <p:cNvSpPr txBox="1"/>
          <p:nvPr/>
        </p:nvSpPr>
        <p:spPr>
          <a:xfrm>
            <a:off x="1924234" y="3881357"/>
            <a:ext cx="5514975" cy="708231"/>
          </a:xfrm>
          <a:prstGeom prst="rect">
            <a:avLst/>
          </a:prstGeom>
        </p:spPr>
        <p:txBody>
          <a:bodyPr lIns="0" tIns="0" rIns="0" bIns="0" rtlCol="0" anchor="t">
            <a:spAutoFit/>
          </a:bodyPr>
          <a:lstStyle/>
          <a:p>
            <a:pPr>
              <a:lnSpc>
                <a:spcPts val="2866"/>
              </a:lnSpc>
            </a:pPr>
            <a:r>
              <a:rPr lang="en-US" sz="1911" spc="38">
                <a:solidFill>
                  <a:srgbClr val="666666"/>
                </a:solidFill>
                <a:latin typeface="Montserrat Light"/>
              </a:rPr>
              <a:t>Kuralları görseller kullanarak görünür bir yere asın</a:t>
            </a:r>
          </a:p>
        </p:txBody>
      </p:sp>
      <p:grpSp>
        <p:nvGrpSpPr>
          <p:cNvPr id="22" name="Group 22"/>
          <p:cNvGrpSpPr/>
          <p:nvPr/>
        </p:nvGrpSpPr>
        <p:grpSpPr>
          <a:xfrm>
            <a:off x="1084512" y="5395072"/>
            <a:ext cx="6780077" cy="1639226"/>
            <a:chOff x="0" y="0"/>
            <a:chExt cx="21206296" cy="5126990"/>
          </a:xfrm>
        </p:grpSpPr>
        <p:sp>
          <p:nvSpPr>
            <p:cNvPr id="23" name="Freeform 2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sp>
        <p:nvSpPr>
          <p:cNvPr id="24" name="TextBox 24"/>
          <p:cNvSpPr txBox="1"/>
          <p:nvPr/>
        </p:nvSpPr>
        <p:spPr>
          <a:xfrm>
            <a:off x="2019085" y="5612559"/>
            <a:ext cx="5514975" cy="1702641"/>
          </a:xfrm>
          <a:prstGeom prst="rect">
            <a:avLst/>
          </a:prstGeom>
        </p:spPr>
        <p:txBody>
          <a:bodyPr lIns="0" tIns="0" rIns="0" bIns="0" rtlCol="0" anchor="t">
            <a:spAutoFit/>
          </a:bodyPr>
          <a:lstStyle/>
          <a:p>
            <a:pPr>
              <a:lnSpc>
                <a:spcPts val="2716"/>
              </a:lnSpc>
            </a:pPr>
            <a:r>
              <a:rPr lang="en-US" sz="1811" spc="36">
                <a:solidFill>
                  <a:srgbClr val="666666"/>
                </a:solidFill>
                <a:latin typeface="Montserrat Light"/>
              </a:rPr>
              <a:t>Kuralları uyguladıkça çocukları takdir edin. Örneğin: yemekten sonra tabağını makineye yerleştirdiğin için teşekkür ederim. </a:t>
            </a:r>
          </a:p>
          <a:p>
            <a:pPr>
              <a:lnSpc>
                <a:spcPts val="2716"/>
              </a:lnSpc>
            </a:pPr>
            <a:endParaRPr lang="en-US" sz="1811" spc="36">
              <a:solidFill>
                <a:srgbClr val="666666"/>
              </a:solidFill>
              <a:latin typeface="Montserrat Light"/>
            </a:endParaRPr>
          </a:p>
          <a:p>
            <a:pPr>
              <a:lnSpc>
                <a:spcPts val="2716"/>
              </a:lnSpc>
            </a:pPr>
            <a:endParaRPr lang="en-US" sz="1811" spc="36">
              <a:solidFill>
                <a:srgbClr val="666666"/>
              </a:solidFill>
              <a:latin typeface="Montserrat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876935" y="1624158"/>
            <a:ext cx="6657125" cy="1609500"/>
            <a:chOff x="0" y="0"/>
            <a:chExt cx="21206296" cy="5126990"/>
          </a:xfrm>
        </p:grpSpPr>
        <p:sp>
          <p:nvSpPr>
            <p:cNvPr id="3" name="Freeform 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grpSp>
        <p:nvGrpSpPr>
          <p:cNvPr id="4" name="Group 4"/>
          <p:cNvGrpSpPr/>
          <p:nvPr/>
        </p:nvGrpSpPr>
        <p:grpSpPr>
          <a:xfrm>
            <a:off x="930276" y="3518080"/>
            <a:ext cx="6718714" cy="1630384"/>
            <a:chOff x="0" y="0"/>
            <a:chExt cx="21128331" cy="5126990"/>
          </a:xfrm>
        </p:grpSpPr>
        <p:sp>
          <p:nvSpPr>
            <p:cNvPr id="5" name="Freeform 5"/>
            <p:cNvSpPr/>
            <p:nvPr/>
          </p:nvSpPr>
          <p:spPr>
            <a:xfrm>
              <a:off x="0" y="0"/>
              <a:ext cx="21128331" cy="5126990"/>
            </a:xfrm>
            <a:custGeom>
              <a:avLst/>
              <a:gdLst/>
              <a:ahLst/>
              <a:cxn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grpSp>
        <p:nvGrpSpPr>
          <p:cNvPr id="6" name="Group 6"/>
          <p:cNvGrpSpPr/>
          <p:nvPr/>
        </p:nvGrpSpPr>
        <p:grpSpPr>
          <a:xfrm>
            <a:off x="12565" y="3149414"/>
            <a:ext cx="718955" cy="575164"/>
            <a:chOff x="0" y="0"/>
            <a:chExt cx="6408833" cy="5126990"/>
          </a:xfrm>
        </p:grpSpPr>
        <p:sp>
          <p:nvSpPr>
            <p:cNvPr id="7" name="Freeform 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8" name="Group 8"/>
          <p:cNvGrpSpPr/>
          <p:nvPr/>
        </p:nvGrpSpPr>
        <p:grpSpPr>
          <a:xfrm>
            <a:off x="7569200" y="6565900"/>
            <a:ext cx="718955" cy="575164"/>
            <a:chOff x="0" y="0"/>
            <a:chExt cx="6408833" cy="5126990"/>
          </a:xfrm>
        </p:grpSpPr>
        <p:sp>
          <p:nvSpPr>
            <p:cNvPr id="9" name="Freeform 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0" name="Group 10"/>
          <p:cNvGrpSpPr/>
          <p:nvPr/>
        </p:nvGrpSpPr>
        <p:grpSpPr>
          <a:xfrm>
            <a:off x="8084119" y="4185608"/>
            <a:ext cx="374081" cy="295327"/>
            <a:chOff x="0" y="0"/>
            <a:chExt cx="6494284" cy="5126990"/>
          </a:xfrm>
        </p:grpSpPr>
        <p:sp>
          <p:nvSpPr>
            <p:cNvPr id="11" name="Freeform 11"/>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2" name="Group 12"/>
          <p:cNvGrpSpPr/>
          <p:nvPr/>
        </p:nvGrpSpPr>
        <p:grpSpPr>
          <a:xfrm>
            <a:off x="8458200" y="6565900"/>
            <a:ext cx="374081" cy="295327"/>
            <a:chOff x="0" y="0"/>
            <a:chExt cx="6494284" cy="5126990"/>
          </a:xfrm>
        </p:grpSpPr>
        <p:sp>
          <p:nvSpPr>
            <p:cNvPr id="13" name="Freeform 13"/>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4" name="Group 14"/>
          <p:cNvGrpSpPr/>
          <p:nvPr/>
        </p:nvGrpSpPr>
        <p:grpSpPr>
          <a:xfrm>
            <a:off x="586105" y="5870779"/>
            <a:ext cx="290830" cy="229602"/>
            <a:chOff x="0" y="0"/>
            <a:chExt cx="6494284" cy="5126990"/>
          </a:xfrm>
        </p:grpSpPr>
        <p:sp>
          <p:nvSpPr>
            <p:cNvPr id="15" name="Freeform 15"/>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6" name="Group 16"/>
          <p:cNvGrpSpPr/>
          <p:nvPr/>
        </p:nvGrpSpPr>
        <p:grpSpPr>
          <a:xfrm>
            <a:off x="8162811" y="2428908"/>
            <a:ext cx="295389" cy="233202"/>
            <a:chOff x="0" y="0"/>
            <a:chExt cx="6494284" cy="5126990"/>
          </a:xfrm>
        </p:grpSpPr>
        <p:sp>
          <p:nvSpPr>
            <p:cNvPr id="17" name="Freeform 17"/>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pic>
        <p:nvPicPr>
          <p:cNvPr id="18" name="Picture 18"/>
          <p:cNvPicPr>
            <a:picLocks noChangeAspect="1"/>
          </p:cNvPicPr>
          <p:nvPr/>
        </p:nvPicPr>
        <p:blipFill>
          <a:blip r:embed="rId2"/>
          <a:srcRect t="35732" b="30444"/>
          <a:stretch>
            <a:fillRect/>
          </a:stretch>
        </p:blipFill>
        <p:spPr>
          <a:xfrm>
            <a:off x="0" y="-798877"/>
            <a:ext cx="9753600" cy="2202047"/>
          </a:xfrm>
          <a:prstGeom prst="rect">
            <a:avLst/>
          </a:prstGeom>
        </p:spPr>
      </p:pic>
      <p:sp>
        <p:nvSpPr>
          <p:cNvPr id="19" name="TextBox 19"/>
          <p:cNvSpPr txBox="1"/>
          <p:nvPr/>
        </p:nvSpPr>
        <p:spPr>
          <a:xfrm>
            <a:off x="359101" y="173547"/>
            <a:ext cx="8645241" cy="568423"/>
          </a:xfrm>
          <a:prstGeom prst="rect">
            <a:avLst/>
          </a:prstGeom>
        </p:spPr>
        <p:txBody>
          <a:bodyPr lIns="0" tIns="0" rIns="0" bIns="0" rtlCol="0" anchor="t">
            <a:spAutoFit/>
          </a:bodyPr>
          <a:lstStyle/>
          <a:p>
            <a:pPr algn="ctr">
              <a:lnSpc>
                <a:spcPts val="4150"/>
              </a:lnSpc>
            </a:pPr>
            <a:r>
              <a:rPr lang="en-US" sz="4278" spc="85">
                <a:solidFill>
                  <a:srgbClr val="DD3D26"/>
                </a:solidFill>
                <a:latin typeface="Montserrat Classic Bold"/>
              </a:rPr>
              <a:t>Kural Koyarken, Uygularken; </a:t>
            </a:r>
          </a:p>
          <a:p>
            <a:pPr algn="ctr">
              <a:lnSpc>
                <a:spcPts val="548"/>
              </a:lnSpc>
            </a:pPr>
            <a:endParaRPr lang="en-US" sz="4278" spc="85">
              <a:solidFill>
                <a:srgbClr val="DD3D26"/>
              </a:solidFill>
              <a:latin typeface="Montserrat Classic Bold"/>
            </a:endParaRPr>
          </a:p>
        </p:txBody>
      </p:sp>
      <p:sp>
        <p:nvSpPr>
          <p:cNvPr id="20" name="TextBox 20"/>
          <p:cNvSpPr txBox="1"/>
          <p:nvPr/>
        </p:nvSpPr>
        <p:spPr>
          <a:xfrm>
            <a:off x="1924234" y="1865221"/>
            <a:ext cx="4992429" cy="1070224"/>
          </a:xfrm>
          <a:prstGeom prst="rect">
            <a:avLst/>
          </a:prstGeom>
        </p:spPr>
        <p:txBody>
          <a:bodyPr lIns="0" tIns="0" rIns="0" bIns="0" rtlCol="0" anchor="t">
            <a:spAutoFit/>
          </a:bodyPr>
          <a:lstStyle/>
          <a:p>
            <a:pPr>
              <a:lnSpc>
                <a:spcPts val="2865"/>
              </a:lnSpc>
            </a:pPr>
            <a:r>
              <a:rPr lang="en-US" sz="1910" spc="38">
                <a:solidFill>
                  <a:srgbClr val="666666"/>
                </a:solidFill>
                <a:latin typeface="Montserrat Light"/>
              </a:rPr>
              <a:t>Kurala uymayan bir çocuğa, kuralı sakin ama net bir şekilde hatırlatın. Davranışını değiştirmesi için fırsat verin.</a:t>
            </a:r>
          </a:p>
        </p:txBody>
      </p:sp>
      <p:sp>
        <p:nvSpPr>
          <p:cNvPr id="21" name="TextBox 21"/>
          <p:cNvSpPr txBox="1"/>
          <p:nvPr/>
        </p:nvSpPr>
        <p:spPr>
          <a:xfrm>
            <a:off x="1823566" y="3950581"/>
            <a:ext cx="5514975" cy="708231"/>
          </a:xfrm>
          <a:prstGeom prst="rect">
            <a:avLst/>
          </a:prstGeom>
        </p:spPr>
        <p:txBody>
          <a:bodyPr lIns="0" tIns="0" rIns="0" bIns="0" rtlCol="0" anchor="t">
            <a:spAutoFit/>
          </a:bodyPr>
          <a:lstStyle/>
          <a:p>
            <a:pPr>
              <a:lnSpc>
                <a:spcPts val="2866"/>
              </a:lnSpc>
            </a:pPr>
            <a:r>
              <a:rPr lang="en-US" sz="1911" spc="38">
                <a:solidFill>
                  <a:srgbClr val="666666"/>
                </a:solidFill>
                <a:latin typeface="Montserrat Light"/>
              </a:rPr>
              <a:t>Kuralı bozan çocukları uyarmak yerine, kurala uyan çocukları takdir etmeye çalışın.</a:t>
            </a:r>
          </a:p>
        </p:txBody>
      </p:sp>
      <p:grpSp>
        <p:nvGrpSpPr>
          <p:cNvPr id="22" name="Group 22"/>
          <p:cNvGrpSpPr/>
          <p:nvPr/>
        </p:nvGrpSpPr>
        <p:grpSpPr>
          <a:xfrm>
            <a:off x="1084512" y="5395072"/>
            <a:ext cx="6780077" cy="1639226"/>
            <a:chOff x="0" y="0"/>
            <a:chExt cx="21206296" cy="5126990"/>
          </a:xfrm>
        </p:grpSpPr>
        <p:sp>
          <p:nvSpPr>
            <p:cNvPr id="23" name="Freeform 23"/>
            <p:cNvSpPr/>
            <p:nvPr/>
          </p:nvSpPr>
          <p:spPr>
            <a:xfrm>
              <a:off x="0" y="0"/>
              <a:ext cx="21206296" cy="5126990"/>
            </a:xfrm>
            <a:custGeom>
              <a:avLst/>
              <a:gdLst/>
              <a:ahLst/>
              <a:cxnLst/>
              <a:rect l="l" t="t" r="r" b="b"/>
              <a:pathLst>
                <a:path w="21206296" h="5126990">
                  <a:moveTo>
                    <a:pt x="18384355" y="0"/>
                  </a:moveTo>
                  <a:lnTo>
                    <a:pt x="0" y="0"/>
                  </a:lnTo>
                  <a:lnTo>
                    <a:pt x="2821940" y="2564130"/>
                  </a:lnTo>
                  <a:lnTo>
                    <a:pt x="0" y="5126990"/>
                  </a:lnTo>
                  <a:lnTo>
                    <a:pt x="18384355" y="5126990"/>
                  </a:lnTo>
                  <a:lnTo>
                    <a:pt x="21206296" y="2564130"/>
                  </a:lnTo>
                  <a:close/>
                </a:path>
              </a:pathLst>
            </a:custGeom>
            <a:solidFill>
              <a:srgbClr val="F2F2F2"/>
            </a:solidFill>
          </p:spPr>
        </p:sp>
      </p:grpSp>
      <p:sp>
        <p:nvSpPr>
          <p:cNvPr id="24" name="TextBox 24"/>
          <p:cNvSpPr txBox="1"/>
          <p:nvPr/>
        </p:nvSpPr>
        <p:spPr>
          <a:xfrm>
            <a:off x="2019085" y="5612559"/>
            <a:ext cx="5514975" cy="2045541"/>
          </a:xfrm>
          <a:prstGeom prst="rect">
            <a:avLst/>
          </a:prstGeom>
        </p:spPr>
        <p:txBody>
          <a:bodyPr lIns="0" tIns="0" rIns="0" bIns="0" rtlCol="0" anchor="t">
            <a:spAutoFit/>
          </a:bodyPr>
          <a:lstStyle/>
          <a:p>
            <a:pPr>
              <a:lnSpc>
                <a:spcPts val="2716"/>
              </a:lnSpc>
            </a:pPr>
            <a:r>
              <a:rPr lang="en-US" sz="1811" spc="36">
                <a:solidFill>
                  <a:srgbClr val="666666"/>
                </a:solidFill>
                <a:latin typeface="Montserrat Light"/>
              </a:rPr>
              <a:t>Çocuklar zaman zaman kuralları bozabilirler- bu konuda sabırlı olun ve mükemmeli beklemeyin.</a:t>
            </a:r>
          </a:p>
          <a:p>
            <a:pPr>
              <a:lnSpc>
                <a:spcPts val="2716"/>
              </a:lnSpc>
            </a:pPr>
            <a:endParaRPr lang="en-US" sz="1811" spc="36">
              <a:solidFill>
                <a:srgbClr val="666666"/>
              </a:solidFill>
              <a:latin typeface="Montserrat Light"/>
            </a:endParaRPr>
          </a:p>
          <a:p>
            <a:pPr>
              <a:lnSpc>
                <a:spcPts val="2716"/>
              </a:lnSpc>
            </a:pPr>
            <a:endParaRPr lang="en-US" sz="1811" spc="36">
              <a:solidFill>
                <a:srgbClr val="666666"/>
              </a:solidFill>
              <a:latin typeface="Montserrat Light"/>
            </a:endParaRPr>
          </a:p>
          <a:p>
            <a:pPr>
              <a:lnSpc>
                <a:spcPts val="2716"/>
              </a:lnSpc>
            </a:pPr>
            <a:endParaRPr lang="en-US" sz="1811" spc="36">
              <a:solidFill>
                <a:srgbClr val="666666"/>
              </a:solidFill>
              <a:latin typeface="Montserrat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76200" y="2640712"/>
            <a:ext cx="3331198" cy="1846659"/>
          </a:xfrm>
          <a:prstGeom prst="rect">
            <a:avLst/>
          </a:prstGeom>
        </p:spPr>
        <p:txBody>
          <a:bodyPr wrap="square" lIns="0" tIns="0" rIns="0" bIns="0" rtlCol="0" anchor="t">
            <a:spAutoFit/>
          </a:bodyPr>
          <a:lstStyle/>
          <a:p>
            <a:pPr>
              <a:lnSpc>
                <a:spcPts val="3571"/>
              </a:lnSpc>
            </a:pPr>
            <a:r>
              <a:rPr lang="en-US" sz="3682" spc="73" dirty="0">
                <a:solidFill>
                  <a:srgbClr val="FFFFFF"/>
                </a:solidFill>
                <a:latin typeface="Montserrat Classic Bold"/>
              </a:rPr>
              <a:t>KURAL KOYMAK VE SINIRLARI </a:t>
            </a:r>
            <a:r>
              <a:rPr lang="en-US" sz="3682" spc="73" dirty="0" smtClean="0">
                <a:solidFill>
                  <a:srgbClr val="FFFFFF"/>
                </a:solidFill>
                <a:latin typeface="Montserrat Classic Bold"/>
              </a:rPr>
              <a:t>BEL</a:t>
            </a:r>
            <a:r>
              <a:rPr lang="tr-TR" sz="3682" spc="73" dirty="0">
                <a:solidFill>
                  <a:srgbClr val="FFFFFF"/>
                </a:solidFill>
                <a:latin typeface="Montserrat Classic Bold"/>
              </a:rPr>
              <a:t>İ</a:t>
            </a:r>
            <a:r>
              <a:rPr lang="en-US" sz="3682" spc="73" dirty="0" smtClean="0">
                <a:solidFill>
                  <a:srgbClr val="FFFFFF"/>
                </a:solidFill>
                <a:latin typeface="Montserrat Classic Bold"/>
              </a:rPr>
              <a:t>RLEMEK</a:t>
            </a:r>
            <a:endParaRPr lang="en-US" sz="3682" spc="73" dirty="0">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570363" y="618917"/>
            <a:ext cx="6093754" cy="6763551"/>
          </a:xfrm>
          <a:prstGeom prst="rect">
            <a:avLst/>
          </a:prstGeom>
        </p:spPr>
        <p:txBody>
          <a:bodyPr lIns="0" tIns="0" rIns="0" bIns="0" rtlCol="0" anchor="t">
            <a:spAutoFit/>
          </a:bodyPr>
          <a:lstStyle/>
          <a:p>
            <a:pPr>
              <a:lnSpc>
                <a:spcPts val="3839"/>
              </a:lnSpc>
            </a:pPr>
            <a:r>
              <a:rPr lang="en-US" sz="2559" spc="51">
                <a:solidFill>
                  <a:srgbClr val="FFFFFF"/>
                </a:solidFill>
                <a:latin typeface="Montserrat Light"/>
              </a:rPr>
              <a:t> Kurallar çocukların sağlıklı ve güvenli bir biçimde büyümelerini   ve gelişmelerini sağlamaktadır. Kurallar, çocukların davranışlarını düzenlemelerine, kontrol etmelerine yardımcı olur. Kuralların olduğu evde büyüyen çocuklar kendilerini güvende hissederler. Ancak, evde nedenleri açıklanmayan çok sayıda kural konması, hem çocuğun gelişimini hem de kuralların uygulanmasını engeller. </a:t>
            </a:r>
          </a:p>
          <a:p>
            <a:pPr>
              <a:lnSpc>
                <a:spcPts val="3839"/>
              </a:lnSpc>
            </a:pPr>
            <a:endParaRPr lang="en-US" sz="2559" spc="51">
              <a:solidFill>
                <a:srgbClr val="FFFFFF"/>
              </a:solidFill>
              <a:latin typeface="Montserrat Light"/>
            </a:endParaRPr>
          </a:p>
          <a:p>
            <a:pPr>
              <a:lnSpc>
                <a:spcPts val="3839"/>
              </a:lnSpc>
            </a:pPr>
            <a:endParaRPr lang="en-US" sz="2559"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751329" y="5363601"/>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52399" y="2640712"/>
            <a:ext cx="3254999" cy="1846659"/>
          </a:xfrm>
          <a:prstGeom prst="rect">
            <a:avLst/>
          </a:prstGeom>
        </p:spPr>
        <p:txBody>
          <a:bodyPr wrap="square" lIns="0" tIns="0" rIns="0" bIns="0" rtlCol="0" anchor="t">
            <a:spAutoFit/>
          </a:bodyPr>
          <a:lstStyle/>
          <a:p>
            <a:pPr>
              <a:lnSpc>
                <a:spcPts val="3571"/>
              </a:lnSpc>
            </a:pPr>
            <a:r>
              <a:rPr lang="en-US" sz="3682" spc="73" dirty="0">
                <a:solidFill>
                  <a:srgbClr val="FFFFFF"/>
                </a:solidFill>
                <a:latin typeface="Montserrat Classic Bold"/>
              </a:rPr>
              <a:t>KURAL KOYMAK VE SINIRLARI </a:t>
            </a:r>
            <a:r>
              <a:rPr lang="en-US" sz="3682" spc="73" dirty="0" smtClean="0">
                <a:solidFill>
                  <a:srgbClr val="FFFFFF"/>
                </a:solidFill>
                <a:latin typeface="Montserrat Classic Bold"/>
              </a:rPr>
              <a:t>BEL</a:t>
            </a:r>
            <a:r>
              <a:rPr lang="tr-TR" sz="3682" spc="73" dirty="0">
                <a:solidFill>
                  <a:srgbClr val="FFFFFF"/>
                </a:solidFill>
                <a:latin typeface="Montserrat Classic Bold"/>
              </a:rPr>
              <a:t>İ</a:t>
            </a:r>
            <a:r>
              <a:rPr lang="en-US" sz="3682" spc="73" dirty="0" smtClean="0">
                <a:solidFill>
                  <a:srgbClr val="FFFFFF"/>
                </a:solidFill>
                <a:latin typeface="Montserrat Classic Bold"/>
              </a:rPr>
              <a:t>RLEMEK</a:t>
            </a:r>
            <a:endParaRPr lang="en-US" sz="3682" spc="73" dirty="0">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296034"/>
            <a:ext cx="6143562" cy="6506305"/>
          </a:xfrm>
          <a:prstGeom prst="rect">
            <a:avLst/>
          </a:prstGeom>
        </p:spPr>
        <p:txBody>
          <a:bodyPr lIns="0" tIns="0" rIns="0" bIns="0" rtlCol="0" anchor="t">
            <a:spAutoFit/>
          </a:bodyPr>
          <a:lstStyle/>
          <a:p>
            <a:pPr>
              <a:lnSpc>
                <a:spcPts val="3721"/>
              </a:lnSpc>
            </a:pPr>
            <a:r>
              <a:rPr lang="en-US" sz="2480" spc="49">
                <a:solidFill>
                  <a:srgbClr val="FFFFFF"/>
                </a:solidFill>
                <a:latin typeface="Montserrat Light"/>
              </a:rPr>
              <a:t> Yüksek ses, bağırma, şiddet uygulama, aşırı öfkelenme gibi tavırlar çocuğun kurala uymasını kolaylaştırmadığı gibi, anne babadan korkmasına ve ilerleyen zamanlarda onların anne babalık becerilerine saygı duymamasına sebep olabilir. </a:t>
            </a:r>
          </a:p>
          <a:p>
            <a:pPr>
              <a:lnSpc>
                <a:spcPts val="3721"/>
              </a:lnSpc>
            </a:pPr>
            <a:r>
              <a:rPr lang="en-US" sz="2480" spc="49">
                <a:solidFill>
                  <a:srgbClr val="FFFFFF"/>
                </a:solidFill>
                <a:latin typeface="Montserrat Light"/>
              </a:rPr>
              <a:t> Kuralı tekrarladıktan sonra, çocuğunuz hala uymayı reddediyorsa, “Peki, üstüne hırkanı giymediğin ve hava çok soğuk olduğu için, bu şekilde dışarı çıkmıyoruz” diyerek, davranışının sonucunu yaşamasını sağlayın. </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601198" y="5384814"/>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6615" y="2640712"/>
            <a:ext cx="3390783" cy="1846659"/>
          </a:xfrm>
          <a:prstGeom prst="rect">
            <a:avLst/>
          </a:prstGeom>
        </p:spPr>
        <p:txBody>
          <a:bodyPr lIns="0" tIns="0" rIns="0" bIns="0" rtlCol="0" anchor="t">
            <a:spAutoFit/>
          </a:bodyPr>
          <a:lstStyle/>
          <a:p>
            <a:pPr>
              <a:lnSpc>
                <a:spcPts val="3571"/>
              </a:lnSpc>
            </a:pPr>
            <a:r>
              <a:rPr lang="en-US" sz="3682" spc="73" dirty="0">
                <a:solidFill>
                  <a:srgbClr val="FFFFFF"/>
                </a:solidFill>
                <a:latin typeface="Montserrat Classic Bold"/>
              </a:rPr>
              <a:t>KURAL KOYMAK VE SINIRLARI </a:t>
            </a:r>
            <a:r>
              <a:rPr lang="en-US" sz="3682" spc="73" dirty="0" smtClean="0">
                <a:solidFill>
                  <a:srgbClr val="FFFFFF"/>
                </a:solidFill>
                <a:latin typeface="Montserrat Classic Bold"/>
              </a:rPr>
              <a:t>BEL</a:t>
            </a:r>
            <a:r>
              <a:rPr lang="tr-TR" sz="3682" spc="73" dirty="0">
                <a:solidFill>
                  <a:srgbClr val="FFFFFF"/>
                </a:solidFill>
                <a:latin typeface="Montserrat Classic Bold"/>
              </a:rPr>
              <a:t>İ</a:t>
            </a:r>
            <a:r>
              <a:rPr lang="en-US" sz="3682" spc="73" dirty="0" smtClean="0">
                <a:solidFill>
                  <a:srgbClr val="FFFFFF"/>
                </a:solidFill>
                <a:latin typeface="Montserrat Classic Bold"/>
              </a:rPr>
              <a:t>RLEMEK</a:t>
            </a:r>
            <a:endParaRPr lang="en-US" sz="3682" spc="73" dirty="0">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40009"/>
            <a:ext cx="6143562" cy="4172680"/>
          </a:xfrm>
          <a:prstGeom prst="rect">
            <a:avLst/>
          </a:prstGeom>
        </p:spPr>
        <p:txBody>
          <a:bodyPr lIns="0" tIns="0" rIns="0" bIns="0" rtlCol="0" anchor="t">
            <a:spAutoFit/>
          </a:bodyPr>
          <a:lstStyle/>
          <a:p>
            <a:pPr>
              <a:lnSpc>
                <a:spcPts val="3721"/>
              </a:lnSpc>
            </a:pPr>
            <a:r>
              <a:rPr lang="en-US" sz="2480" spc="49">
                <a:solidFill>
                  <a:srgbClr val="FFFFFF"/>
                </a:solidFill>
                <a:latin typeface="Montserrat Light"/>
              </a:rPr>
              <a:t> Sınırlar güven verir ve çocuklarımız güvende hissetmelerini sağlayacak sınırları çizmemizi ve belirlediğimiz sınırları korumada kararlı olmamızı beklerler. Sınırlarını bildikleri alanlarda kendilerini güvende hissederler. Çünkü sınırı nereden ve nasıl zorlarsa ne ile karşılaşacağını bilir. </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530681" y="5412689"/>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76200" y="2640712"/>
            <a:ext cx="3331198" cy="1846659"/>
          </a:xfrm>
          <a:prstGeom prst="rect">
            <a:avLst/>
          </a:prstGeom>
        </p:spPr>
        <p:txBody>
          <a:bodyPr wrap="square" lIns="0" tIns="0" rIns="0" bIns="0" rtlCol="0" anchor="t">
            <a:spAutoFit/>
          </a:bodyPr>
          <a:lstStyle/>
          <a:p>
            <a:pPr>
              <a:lnSpc>
                <a:spcPts val="3571"/>
              </a:lnSpc>
            </a:pPr>
            <a:r>
              <a:rPr lang="en-US" sz="3682" spc="73" dirty="0">
                <a:solidFill>
                  <a:srgbClr val="FFFFFF"/>
                </a:solidFill>
                <a:latin typeface="Montserrat Classic Bold"/>
              </a:rPr>
              <a:t>KURAL KOYMAK VE SINIRLARI </a:t>
            </a:r>
            <a:r>
              <a:rPr lang="en-US" sz="3682" spc="73" dirty="0" smtClean="0">
                <a:solidFill>
                  <a:srgbClr val="FFFFFF"/>
                </a:solidFill>
                <a:latin typeface="Montserrat Classic Bold"/>
              </a:rPr>
              <a:t>BEL</a:t>
            </a:r>
            <a:r>
              <a:rPr lang="tr-TR" sz="3682" spc="73" dirty="0" smtClean="0">
                <a:solidFill>
                  <a:srgbClr val="FFFFFF"/>
                </a:solidFill>
                <a:latin typeface="Montserrat Classic Bold"/>
              </a:rPr>
              <a:t>İ</a:t>
            </a:r>
            <a:r>
              <a:rPr lang="en-US" sz="3682" spc="73" dirty="0" smtClean="0">
                <a:solidFill>
                  <a:srgbClr val="FFFFFF"/>
                </a:solidFill>
                <a:latin typeface="Montserrat Classic Bold"/>
              </a:rPr>
              <a:t>RLEMEK</a:t>
            </a:r>
            <a:endParaRPr lang="en-US" sz="3682" spc="73" dirty="0">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20959"/>
            <a:ext cx="6143562" cy="4186015"/>
          </a:xfrm>
          <a:prstGeom prst="rect">
            <a:avLst/>
          </a:prstGeom>
        </p:spPr>
        <p:txBody>
          <a:bodyPr lIns="0" tIns="0" rIns="0" bIns="0" rtlCol="0" anchor="t">
            <a:spAutoFit/>
          </a:bodyPr>
          <a:lstStyle/>
          <a:p>
            <a:pPr>
              <a:lnSpc>
                <a:spcPts val="4171"/>
              </a:lnSpc>
            </a:pPr>
            <a:r>
              <a:rPr lang="en-US" sz="2780" spc="55">
                <a:solidFill>
                  <a:srgbClr val="DD3D26"/>
                </a:solidFill>
                <a:latin typeface="Montserrat Light Bold"/>
              </a:rPr>
              <a:t> Belirlenen sınırlar, esnek ama gevşek olmayan; belirli ama tartışılamaz olmayan; tutarlı ama gerektiğinde değişebilir; zorlayacak ama incitmeyecek ve örselemeyecek nitelikte olmalıdır.</a:t>
            </a:r>
          </a:p>
          <a:p>
            <a:pPr>
              <a:lnSpc>
                <a:spcPts val="3721"/>
              </a:lnSpc>
            </a:pPr>
            <a:endParaRPr lang="en-US" sz="2780" spc="55">
              <a:solidFill>
                <a:srgbClr val="DD3D26"/>
              </a:solidFill>
              <a:latin typeface="Montserrat Light Bold"/>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467470" y="5363601"/>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16615" y="2640712"/>
            <a:ext cx="3390783" cy="1812530"/>
          </a:xfrm>
          <a:prstGeom prst="rect">
            <a:avLst/>
          </a:prstGeom>
        </p:spPr>
        <p:txBody>
          <a:bodyPr lIns="0" tIns="0" rIns="0" bIns="0" rtlCol="0" anchor="t">
            <a:spAutoFit/>
          </a:bodyPr>
          <a:lstStyle/>
          <a:p>
            <a:pPr>
              <a:lnSpc>
                <a:spcPts val="3571"/>
              </a:lnSpc>
            </a:pPr>
            <a:r>
              <a:rPr lang="en-US" sz="3682" spc="73">
                <a:solidFill>
                  <a:srgbClr val="FFFFFF"/>
                </a:solidFill>
                <a:latin typeface="Montserrat Classic Bold"/>
              </a:rPr>
              <a:t>KURAL KOYMAK VE SINIRLARI BELIRLEMEK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40009"/>
            <a:ext cx="6143562" cy="4191730"/>
          </a:xfrm>
          <a:prstGeom prst="rect">
            <a:avLst/>
          </a:prstGeom>
        </p:spPr>
        <p:txBody>
          <a:bodyPr lIns="0" tIns="0" rIns="0" bIns="0" rtlCol="0" anchor="t">
            <a:spAutoFit/>
          </a:bodyPr>
          <a:lstStyle/>
          <a:p>
            <a:pPr>
              <a:lnSpc>
                <a:spcPts val="3721"/>
              </a:lnSpc>
            </a:pPr>
            <a:r>
              <a:rPr lang="en-US" sz="2480" spc="49">
                <a:solidFill>
                  <a:srgbClr val="FFFFFF"/>
                </a:solidFill>
                <a:latin typeface="Montserrat Light"/>
              </a:rPr>
              <a:t> </a:t>
            </a:r>
            <a:r>
              <a:rPr lang="en-US" sz="2480" spc="49">
                <a:solidFill>
                  <a:srgbClr val="FFFFFF"/>
                </a:solidFill>
                <a:latin typeface="Montserrat Light Bold"/>
              </a:rPr>
              <a:t>Örneğin,</a:t>
            </a:r>
            <a:r>
              <a:rPr lang="en-US" sz="2480" spc="49">
                <a:solidFill>
                  <a:srgbClr val="FFFFFF"/>
                </a:solidFill>
                <a:latin typeface="Montserrat Light"/>
              </a:rPr>
              <a:t> pencereden sarkan çocuğumuza neden sarkmaması gerektiğini anlatırken bir cetveli masanın kenarına koyup dengeyi kaybettiği takdirde yere düşeceğini göstermek, kendisinin de neden sarkmaması gerektiği konusunda somut bir örnek olacaktır. </a:t>
            </a:r>
          </a:p>
          <a:p>
            <a:pPr>
              <a:lnSpc>
                <a:spcPts val="3721"/>
              </a:lnSpc>
            </a:pPr>
            <a:endParaRPr lang="en-US" sz="2480" spc="49">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555199" y="5469357"/>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DE59">
                <a:alpha val="23922"/>
              </a:srgbClr>
            </a:solidFill>
          </p:spPr>
        </p:sp>
      </p:grpSp>
      <p:grpSp>
        <p:nvGrpSpPr>
          <p:cNvPr id="4" name="Group 4"/>
          <p:cNvGrpSpPr/>
          <p:nvPr/>
        </p:nvGrpSpPr>
        <p:grpSpPr>
          <a:xfrm>
            <a:off x="742950" y="2419350"/>
            <a:ext cx="8089331" cy="2001653"/>
            <a:chOff x="0" y="0"/>
            <a:chExt cx="20720142" cy="5126990"/>
          </a:xfrm>
        </p:grpSpPr>
        <p:sp>
          <p:nvSpPr>
            <p:cNvPr id="5" name="Freeform 5"/>
            <p:cNvSpPr/>
            <p:nvPr/>
          </p:nvSpPr>
          <p:spPr>
            <a:xfrm>
              <a:off x="0" y="0"/>
              <a:ext cx="20720143" cy="5126990"/>
            </a:xfrm>
            <a:custGeom>
              <a:avLst/>
              <a:gdLst/>
              <a:ahLst/>
              <a:cxnLst/>
              <a:rect l="l" t="t" r="r" b="b"/>
              <a:pathLst>
                <a:path w="20720143" h="5126990">
                  <a:moveTo>
                    <a:pt x="17898202" y="0"/>
                  </a:moveTo>
                  <a:lnTo>
                    <a:pt x="0" y="0"/>
                  </a:lnTo>
                  <a:lnTo>
                    <a:pt x="2821940" y="2564130"/>
                  </a:lnTo>
                  <a:lnTo>
                    <a:pt x="0" y="5126990"/>
                  </a:lnTo>
                  <a:lnTo>
                    <a:pt x="17898202" y="5126990"/>
                  </a:lnTo>
                  <a:lnTo>
                    <a:pt x="20720143" y="2564130"/>
                  </a:lnTo>
                  <a:close/>
                </a:path>
              </a:pathLst>
            </a:custGeom>
            <a:solidFill>
              <a:srgbClr val="F2F2F2"/>
            </a:solidFill>
          </p:spPr>
        </p:sp>
      </p:grpSp>
      <p:grpSp>
        <p:nvGrpSpPr>
          <p:cNvPr id="6" name="Group 6"/>
          <p:cNvGrpSpPr/>
          <p:nvPr/>
        </p:nvGrpSpPr>
        <p:grpSpPr>
          <a:xfrm>
            <a:off x="755650" y="4845050"/>
            <a:ext cx="8248692" cy="2001653"/>
            <a:chOff x="0" y="0"/>
            <a:chExt cx="21128331" cy="5126990"/>
          </a:xfrm>
        </p:grpSpPr>
        <p:sp>
          <p:nvSpPr>
            <p:cNvPr id="7" name="Freeform 7"/>
            <p:cNvSpPr/>
            <p:nvPr/>
          </p:nvSpPr>
          <p:spPr>
            <a:xfrm>
              <a:off x="0" y="0"/>
              <a:ext cx="21128331" cy="5126990"/>
            </a:xfrm>
            <a:custGeom>
              <a:avLst/>
              <a:gdLst/>
              <a:ahLst/>
              <a:cxn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sp>
        <p:nvSpPr>
          <p:cNvPr id="8" name="TextBox 8"/>
          <p:cNvSpPr txBox="1"/>
          <p:nvPr/>
        </p:nvSpPr>
        <p:spPr>
          <a:xfrm>
            <a:off x="1236758" y="241965"/>
            <a:ext cx="7221442" cy="1808686"/>
          </a:xfrm>
          <a:prstGeom prst="rect">
            <a:avLst/>
          </a:prstGeom>
        </p:spPr>
        <p:txBody>
          <a:bodyPr lIns="0" tIns="0" rIns="0" bIns="0" rtlCol="0" anchor="t">
            <a:spAutoFit/>
          </a:bodyPr>
          <a:lstStyle/>
          <a:p>
            <a:pPr algn="ctr">
              <a:lnSpc>
                <a:spcPts val="4669"/>
              </a:lnSpc>
            </a:pPr>
            <a:r>
              <a:rPr lang="en-US" sz="4813" spc="96" dirty="0" err="1">
                <a:solidFill>
                  <a:srgbClr val="FFFFFF"/>
                </a:solidFill>
                <a:latin typeface="Montserrat Classic Bold"/>
              </a:rPr>
              <a:t>iletişim</a:t>
            </a:r>
            <a:r>
              <a:rPr lang="en-US" sz="4813" spc="96" dirty="0">
                <a:solidFill>
                  <a:srgbClr val="FFFFFF"/>
                </a:solidFill>
                <a:latin typeface="Montserrat Classic Bold"/>
              </a:rPr>
              <a:t> </a:t>
            </a:r>
            <a:r>
              <a:rPr lang="en-US" sz="4813" spc="96" dirty="0" err="1">
                <a:solidFill>
                  <a:srgbClr val="FFFFFF"/>
                </a:solidFill>
                <a:latin typeface="Montserrat Classic Bold"/>
              </a:rPr>
              <a:t>engelleri</a:t>
            </a:r>
            <a:r>
              <a:rPr lang="en-US" sz="4813" spc="96" dirty="0">
                <a:solidFill>
                  <a:srgbClr val="FFFFFF"/>
                </a:solidFill>
                <a:latin typeface="Montserrat Classic Bold"/>
              </a:rPr>
              <a:t> </a:t>
            </a:r>
            <a:r>
              <a:rPr lang="en-US" sz="4813" spc="96" dirty="0" err="1">
                <a:solidFill>
                  <a:srgbClr val="FFFFFF"/>
                </a:solidFill>
                <a:latin typeface="Montserrat Classic Bold"/>
              </a:rPr>
              <a:t>şu</a:t>
            </a:r>
            <a:r>
              <a:rPr lang="en-US" sz="4813" spc="96" dirty="0">
                <a:solidFill>
                  <a:srgbClr val="FFFFFF"/>
                </a:solidFill>
                <a:latin typeface="Montserrat Classic Bold"/>
              </a:rPr>
              <a:t> </a:t>
            </a:r>
            <a:r>
              <a:rPr lang="en-US" sz="4813" spc="96" dirty="0" err="1">
                <a:solidFill>
                  <a:srgbClr val="FFFFFF"/>
                </a:solidFill>
                <a:latin typeface="Montserrat Classic Bold"/>
              </a:rPr>
              <a:t>şekilde</a:t>
            </a:r>
            <a:r>
              <a:rPr lang="en-US" sz="4813" spc="96" dirty="0">
                <a:solidFill>
                  <a:srgbClr val="FFFFFF"/>
                </a:solidFill>
                <a:latin typeface="Montserrat Classic Bold"/>
              </a:rPr>
              <a:t> </a:t>
            </a:r>
            <a:r>
              <a:rPr lang="en-US" sz="4813" spc="96" dirty="0" err="1">
                <a:solidFill>
                  <a:srgbClr val="FFFFFF"/>
                </a:solidFill>
                <a:latin typeface="Montserrat Classic Bold"/>
              </a:rPr>
              <a:t>sıralanabilir</a:t>
            </a:r>
            <a:r>
              <a:rPr lang="en-US" sz="4813" spc="96" dirty="0">
                <a:solidFill>
                  <a:srgbClr val="FFFFFF"/>
                </a:solidFill>
                <a:latin typeface="Montserrat Classic Bold"/>
              </a:rPr>
              <a:t>:</a:t>
            </a:r>
          </a:p>
          <a:p>
            <a:pPr algn="ctr">
              <a:lnSpc>
                <a:spcPts val="4669"/>
              </a:lnSpc>
            </a:pPr>
            <a:endParaRPr lang="en-US" sz="4813" spc="96" dirty="0">
              <a:solidFill>
                <a:srgbClr val="FFFFFF"/>
              </a:solidFill>
              <a:latin typeface="Montserrat Classic Bold"/>
            </a:endParaRPr>
          </a:p>
        </p:txBody>
      </p:sp>
      <p:grpSp>
        <p:nvGrpSpPr>
          <p:cNvPr id="9" name="Group 9"/>
          <p:cNvGrpSpPr/>
          <p:nvPr/>
        </p:nvGrpSpPr>
        <p:grpSpPr>
          <a:xfrm>
            <a:off x="2125814" y="2627027"/>
            <a:ext cx="4071692" cy="1189693"/>
            <a:chOff x="0" y="0"/>
            <a:chExt cx="5428922" cy="1586258"/>
          </a:xfrm>
        </p:grpSpPr>
        <p:sp>
          <p:nvSpPr>
            <p:cNvPr id="10" name="TextBox 10"/>
            <p:cNvSpPr txBox="1"/>
            <p:nvPr/>
          </p:nvSpPr>
          <p:spPr>
            <a:xfrm>
              <a:off x="0" y="57150"/>
              <a:ext cx="5428922" cy="882701"/>
            </a:xfrm>
            <a:prstGeom prst="rect">
              <a:avLst/>
            </a:prstGeom>
          </p:spPr>
          <p:txBody>
            <a:bodyPr lIns="0" tIns="0" rIns="0" bIns="0" rtlCol="0" anchor="t">
              <a:spAutoFit/>
            </a:bodyPr>
            <a:lstStyle/>
            <a:p>
              <a:pPr>
                <a:lnSpc>
                  <a:spcPts val="2531"/>
                </a:lnSpc>
              </a:pPr>
              <a:r>
                <a:rPr lang="en-US" sz="2610" spc="52">
                  <a:solidFill>
                    <a:srgbClr val="4CB8B4"/>
                  </a:solidFill>
                  <a:latin typeface="Montserrat Classic Bold"/>
                </a:rPr>
                <a:t>Emir vermek, yönlendirmek. </a:t>
              </a:r>
            </a:p>
          </p:txBody>
        </p:sp>
        <p:sp>
          <p:nvSpPr>
            <p:cNvPr id="11" name="TextBox 11"/>
            <p:cNvSpPr txBox="1"/>
            <p:nvPr/>
          </p:nvSpPr>
          <p:spPr>
            <a:xfrm>
              <a:off x="0" y="1107210"/>
              <a:ext cx="5428922" cy="479048"/>
            </a:xfrm>
            <a:prstGeom prst="rect">
              <a:avLst/>
            </a:prstGeom>
          </p:spPr>
          <p:txBody>
            <a:bodyPr lIns="0" tIns="0" rIns="0" bIns="0" rtlCol="0" anchor="t">
              <a:spAutoFit/>
            </a:bodyPr>
            <a:lstStyle/>
            <a:p>
              <a:pPr>
                <a:lnSpc>
                  <a:spcPts val="3138"/>
                </a:lnSpc>
              </a:pPr>
              <a:r>
                <a:rPr lang="en-US" sz="2092" spc="41">
                  <a:solidFill>
                    <a:srgbClr val="666666"/>
                  </a:solidFill>
                  <a:latin typeface="Montserrat Light"/>
                </a:rPr>
                <a:t>Odanı topla, ödevini yap.</a:t>
              </a:r>
            </a:p>
          </p:txBody>
        </p:sp>
      </p:grpSp>
      <p:grpSp>
        <p:nvGrpSpPr>
          <p:cNvPr id="12" name="Group 12"/>
          <p:cNvGrpSpPr/>
          <p:nvPr/>
        </p:nvGrpSpPr>
        <p:grpSpPr>
          <a:xfrm>
            <a:off x="2260600" y="5263070"/>
            <a:ext cx="5527675" cy="1454874"/>
            <a:chOff x="0" y="0"/>
            <a:chExt cx="7370233" cy="1939832"/>
          </a:xfrm>
        </p:grpSpPr>
        <p:sp>
          <p:nvSpPr>
            <p:cNvPr id="13" name="TextBox 13"/>
            <p:cNvSpPr txBox="1"/>
            <p:nvPr/>
          </p:nvSpPr>
          <p:spPr>
            <a:xfrm>
              <a:off x="0" y="57150"/>
              <a:ext cx="4356100" cy="882895"/>
            </a:xfrm>
            <a:prstGeom prst="rect">
              <a:avLst/>
            </a:prstGeom>
          </p:spPr>
          <p:txBody>
            <a:bodyPr lIns="0" tIns="0" rIns="0" bIns="0" rtlCol="0" anchor="t">
              <a:spAutoFit/>
            </a:bodyPr>
            <a:lstStyle/>
            <a:p>
              <a:pPr>
                <a:lnSpc>
                  <a:spcPts val="2536"/>
                </a:lnSpc>
              </a:pPr>
              <a:r>
                <a:rPr lang="en-US" sz="2614" spc="52">
                  <a:solidFill>
                    <a:srgbClr val="4CB8B4"/>
                  </a:solidFill>
                  <a:latin typeface="Montserrat Classic Bold"/>
                </a:rPr>
                <a:t>Uyarmak, gözdağı vermek</a:t>
              </a:r>
            </a:p>
          </p:txBody>
        </p:sp>
        <p:sp>
          <p:nvSpPr>
            <p:cNvPr id="14" name="TextBox 14"/>
            <p:cNvSpPr txBox="1"/>
            <p:nvPr/>
          </p:nvSpPr>
          <p:spPr>
            <a:xfrm>
              <a:off x="16933" y="1060294"/>
              <a:ext cx="7353300" cy="879538"/>
            </a:xfrm>
            <a:prstGeom prst="rect">
              <a:avLst/>
            </a:prstGeom>
          </p:spPr>
          <p:txBody>
            <a:bodyPr lIns="0" tIns="0" rIns="0" bIns="0" rtlCol="0" anchor="t">
              <a:spAutoFit/>
            </a:bodyPr>
            <a:lstStyle/>
            <a:p>
              <a:pPr>
                <a:lnSpc>
                  <a:spcPts val="2716"/>
                </a:lnSpc>
              </a:pPr>
              <a:r>
                <a:rPr lang="en-US" sz="1811" spc="36" dirty="0" err="1">
                  <a:solidFill>
                    <a:srgbClr val="666666"/>
                  </a:solidFill>
                  <a:latin typeface="Montserrat Light"/>
                </a:rPr>
                <a:t>Odanı</a:t>
              </a:r>
              <a:r>
                <a:rPr lang="en-US" sz="1811" spc="36" dirty="0">
                  <a:solidFill>
                    <a:srgbClr val="666666"/>
                  </a:solidFill>
                  <a:latin typeface="Montserrat Light"/>
                </a:rPr>
                <a:t> </a:t>
              </a:r>
              <a:r>
                <a:rPr lang="en-US" sz="1811" spc="36" dirty="0" err="1">
                  <a:solidFill>
                    <a:srgbClr val="666666"/>
                  </a:solidFill>
                  <a:latin typeface="Montserrat Light"/>
                </a:rPr>
                <a:t>toplamazsan</a:t>
              </a:r>
              <a:r>
                <a:rPr lang="en-US" sz="1811" spc="36" dirty="0">
                  <a:solidFill>
                    <a:srgbClr val="666666"/>
                  </a:solidFill>
                  <a:latin typeface="Montserrat Light"/>
                </a:rPr>
                <a:t> </a:t>
              </a:r>
              <a:r>
                <a:rPr lang="en-US" sz="1811" spc="36" dirty="0" err="1">
                  <a:solidFill>
                    <a:srgbClr val="666666"/>
                  </a:solidFill>
                  <a:latin typeface="Montserrat Light"/>
                </a:rPr>
                <a:t>bugün</a:t>
              </a:r>
              <a:r>
                <a:rPr lang="en-US" sz="1811" spc="36" dirty="0">
                  <a:solidFill>
                    <a:srgbClr val="666666"/>
                  </a:solidFill>
                  <a:latin typeface="Montserrat Light"/>
                </a:rPr>
                <a:t> </a:t>
              </a:r>
              <a:r>
                <a:rPr lang="en-US" sz="1811" spc="36" dirty="0" err="1">
                  <a:solidFill>
                    <a:srgbClr val="666666"/>
                  </a:solidFill>
                  <a:latin typeface="Montserrat Light"/>
                </a:rPr>
                <a:t>sevdiğin</a:t>
              </a:r>
              <a:r>
                <a:rPr lang="en-US" sz="1811" spc="36" dirty="0">
                  <a:solidFill>
                    <a:srgbClr val="666666"/>
                  </a:solidFill>
                  <a:latin typeface="Montserrat Light"/>
                </a:rPr>
                <a:t> </a:t>
              </a:r>
              <a:r>
                <a:rPr lang="en-US" sz="1811" spc="36" dirty="0" err="1">
                  <a:solidFill>
                    <a:srgbClr val="666666"/>
                  </a:solidFill>
                  <a:latin typeface="Montserrat Light"/>
                </a:rPr>
                <a:t>çizgi</a:t>
              </a:r>
              <a:r>
                <a:rPr lang="en-US" sz="1811" spc="36" dirty="0">
                  <a:solidFill>
                    <a:srgbClr val="666666"/>
                  </a:solidFill>
                  <a:latin typeface="Montserrat Light"/>
                </a:rPr>
                <a:t> </a:t>
              </a:r>
              <a:r>
                <a:rPr lang="en-US" sz="1811" spc="36" dirty="0" err="1">
                  <a:solidFill>
                    <a:srgbClr val="666666"/>
                  </a:solidFill>
                  <a:latin typeface="Montserrat Light"/>
                </a:rPr>
                <a:t>filmi</a:t>
              </a:r>
              <a:r>
                <a:rPr lang="en-US" sz="1811" spc="36" dirty="0">
                  <a:solidFill>
                    <a:srgbClr val="666666"/>
                  </a:solidFill>
                  <a:latin typeface="Montserrat Light"/>
                </a:rPr>
                <a:t> </a:t>
              </a:r>
              <a:r>
                <a:rPr lang="en-US" sz="1811" spc="36" dirty="0" err="1" smtClean="0">
                  <a:solidFill>
                    <a:srgbClr val="666666"/>
                  </a:solidFill>
                  <a:latin typeface="Montserrat Light"/>
                </a:rPr>
                <a:t>izleyemezsin</a:t>
              </a:r>
              <a:r>
                <a:rPr lang="tr-TR" sz="1811" spc="36" dirty="0" smtClean="0">
                  <a:solidFill>
                    <a:srgbClr val="666666"/>
                  </a:solidFill>
                  <a:latin typeface="Montserrat Light"/>
                </a:rPr>
                <a:t>.</a:t>
              </a:r>
              <a:endParaRPr lang="en-US" sz="1811" spc="36" dirty="0">
                <a:solidFill>
                  <a:srgbClr val="666666"/>
                </a:solidFill>
                <a:latin typeface="Montserrat Light"/>
              </a:endParaRPr>
            </a:p>
          </p:txBody>
        </p:sp>
      </p:grpSp>
      <p:grpSp>
        <p:nvGrpSpPr>
          <p:cNvPr id="15" name="Group 15"/>
          <p:cNvGrpSpPr/>
          <p:nvPr/>
        </p:nvGrpSpPr>
        <p:grpSpPr>
          <a:xfrm>
            <a:off x="383472" y="3132594"/>
            <a:ext cx="718955" cy="575164"/>
            <a:chOff x="0" y="0"/>
            <a:chExt cx="6408833" cy="5126990"/>
          </a:xfrm>
        </p:grpSpPr>
        <p:sp>
          <p:nvSpPr>
            <p:cNvPr id="16" name="Freeform 1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7" name="Group 17"/>
          <p:cNvGrpSpPr/>
          <p:nvPr/>
        </p:nvGrpSpPr>
        <p:grpSpPr>
          <a:xfrm>
            <a:off x="7569200" y="6565900"/>
            <a:ext cx="718955" cy="575164"/>
            <a:chOff x="0" y="0"/>
            <a:chExt cx="6408833" cy="5126990"/>
          </a:xfrm>
        </p:grpSpPr>
        <p:sp>
          <p:nvSpPr>
            <p:cNvPr id="18" name="Freeform 18"/>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9" name="Group 19"/>
          <p:cNvGrpSpPr/>
          <p:nvPr/>
        </p:nvGrpSpPr>
        <p:grpSpPr>
          <a:xfrm>
            <a:off x="8349852" y="4273339"/>
            <a:ext cx="374081" cy="295327"/>
            <a:chOff x="0" y="0"/>
            <a:chExt cx="6494284" cy="5126990"/>
          </a:xfrm>
        </p:grpSpPr>
        <p:sp>
          <p:nvSpPr>
            <p:cNvPr id="20" name="Freeform 20"/>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21" name="Group 21"/>
          <p:cNvGrpSpPr/>
          <p:nvPr/>
        </p:nvGrpSpPr>
        <p:grpSpPr>
          <a:xfrm>
            <a:off x="8458200" y="6565900"/>
            <a:ext cx="374081" cy="295327"/>
            <a:chOff x="0" y="0"/>
            <a:chExt cx="6494284" cy="5126990"/>
          </a:xfrm>
        </p:grpSpPr>
        <p:sp>
          <p:nvSpPr>
            <p:cNvPr id="22" name="Freeform 22"/>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23" name="Group 23"/>
          <p:cNvGrpSpPr/>
          <p:nvPr/>
        </p:nvGrpSpPr>
        <p:grpSpPr>
          <a:xfrm>
            <a:off x="1028700" y="6083300"/>
            <a:ext cx="290830" cy="229602"/>
            <a:chOff x="0" y="0"/>
            <a:chExt cx="6494284" cy="5126990"/>
          </a:xfrm>
        </p:grpSpPr>
        <p:sp>
          <p:nvSpPr>
            <p:cNvPr id="24" name="Freeform 24"/>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25" name="Group 25"/>
          <p:cNvGrpSpPr/>
          <p:nvPr/>
        </p:nvGrpSpPr>
        <p:grpSpPr>
          <a:xfrm>
            <a:off x="8536892" y="2513515"/>
            <a:ext cx="295389" cy="233202"/>
            <a:chOff x="0" y="0"/>
            <a:chExt cx="6494284" cy="5126990"/>
          </a:xfrm>
        </p:grpSpPr>
        <p:sp>
          <p:nvSpPr>
            <p:cNvPr id="26" name="Freeform 26"/>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74675" y="4750812"/>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683044" y="86427"/>
            <a:ext cx="6819900" cy="1399862"/>
          </a:xfrm>
          <a:prstGeom prst="rect">
            <a:avLst/>
          </a:prstGeom>
        </p:spPr>
        <p:txBody>
          <a:bodyPr lIns="0" tIns="0" rIns="0" bIns="0" rtlCol="0" anchor="t">
            <a:spAutoFit/>
          </a:bodyPr>
          <a:lstStyle/>
          <a:p>
            <a:pPr>
              <a:lnSpc>
                <a:spcPts val="3468"/>
              </a:lnSpc>
            </a:pPr>
            <a:r>
              <a:rPr lang="en-US" sz="3576" spc="71">
                <a:solidFill>
                  <a:srgbClr val="FFFFFF"/>
                </a:solidFill>
                <a:latin typeface="Montserrat Light Bold"/>
              </a:rPr>
              <a:t>Sınır Belirlemenin Üç Basamaklı “Harekete Geçme Metodu</a:t>
            </a: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1503" y="140532"/>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379297" y="2102300"/>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354249" y="2622178"/>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rot="-70959">
            <a:off x="2344776" y="1803341"/>
            <a:ext cx="297441" cy="267266"/>
            <a:chOff x="0" y="0"/>
            <a:chExt cx="5732310" cy="5126990"/>
          </a:xfrm>
        </p:grpSpPr>
        <p:sp>
          <p:nvSpPr>
            <p:cNvPr id="16" name="Freeform 1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sp>
        <p:nvSpPr>
          <p:cNvPr id="17" name="TextBox 17"/>
          <p:cNvSpPr txBox="1"/>
          <p:nvPr/>
        </p:nvSpPr>
        <p:spPr>
          <a:xfrm>
            <a:off x="2644944" y="1702286"/>
            <a:ext cx="7081115" cy="5642570"/>
          </a:xfrm>
          <a:prstGeom prst="rect">
            <a:avLst/>
          </a:prstGeom>
        </p:spPr>
        <p:txBody>
          <a:bodyPr lIns="0" tIns="0" rIns="0" bIns="0" rtlCol="0" anchor="t">
            <a:spAutoFit/>
          </a:bodyPr>
          <a:lstStyle/>
          <a:p>
            <a:pPr>
              <a:lnSpc>
                <a:spcPts val="3152"/>
              </a:lnSpc>
            </a:pPr>
            <a:r>
              <a:rPr lang="en-US" sz="3249" spc="64" dirty="0">
                <a:solidFill>
                  <a:srgbClr val="FFFFFF"/>
                </a:solidFill>
                <a:latin typeface="Montserrat Light"/>
              </a:rPr>
              <a:t>1) </a:t>
            </a:r>
            <a:r>
              <a:rPr lang="en-US" sz="3249" spc="64" dirty="0" err="1">
                <a:solidFill>
                  <a:srgbClr val="FFFFFF"/>
                </a:solidFill>
                <a:latin typeface="Montserrat Light"/>
              </a:rPr>
              <a:t>Çocuğunuzun</a:t>
            </a:r>
            <a:r>
              <a:rPr lang="en-US" sz="3249" spc="64" dirty="0">
                <a:solidFill>
                  <a:srgbClr val="FFFFFF"/>
                </a:solidFill>
                <a:latin typeface="Montserrat Light"/>
              </a:rPr>
              <a:t> </a:t>
            </a:r>
            <a:r>
              <a:rPr lang="en-US" sz="3249" spc="64" dirty="0" err="1">
                <a:solidFill>
                  <a:srgbClr val="FFFFFF"/>
                </a:solidFill>
                <a:latin typeface="Montserrat Light"/>
              </a:rPr>
              <a:t>duygusunu</a:t>
            </a:r>
            <a:r>
              <a:rPr lang="en-US" sz="3249" spc="64" dirty="0">
                <a:solidFill>
                  <a:srgbClr val="FFFFFF"/>
                </a:solidFill>
                <a:latin typeface="Montserrat Light"/>
              </a:rPr>
              <a:t> </a:t>
            </a:r>
            <a:r>
              <a:rPr lang="en-US" sz="3249" spc="64" dirty="0" err="1">
                <a:solidFill>
                  <a:srgbClr val="FFFFFF"/>
                </a:solidFill>
                <a:latin typeface="Montserrat Light"/>
              </a:rPr>
              <a:t>ya</a:t>
            </a:r>
            <a:r>
              <a:rPr lang="en-US" sz="3249" spc="64" dirty="0">
                <a:solidFill>
                  <a:srgbClr val="FFFFFF"/>
                </a:solidFill>
                <a:latin typeface="Montserrat Light"/>
              </a:rPr>
              <a:t> da </a:t>
            </a:r>
            <a:r>
              <a:rPr lang="en-US" sz="3249" spc="64" dirty="0" err="1">
                <a:solidFill>
                  <a:srgbClr val="FFFFFF"/>
                </a:solidFill>
                <a:latin typeface="Montserrat Light"/>
              </a:rPr>
              <a:t>isteğini</a:t>
            </a:r>
            <a:r>
              <a:rPr lang="en-US" sz="3249" spc="64" dirty="0">
                <a:solidFill>
                  <a:srgbClr val="FFFFFF"/>
                </a:solidFill>
                <a:latin typeface="Montserrat Light"/>
              </a:rPr>
              <a:t> </a:t>
            </a:r>
            <a:r>
              <a:rPr lang="en-US" sz="3249" spc="64" dirty="0" err="1">
                <a:solidFill>
                  <a:srgbClr val="FFFFFF"/>
                </a:solidFill>
                <a:latin typeface="Montserrat Light"/>
              </a:rPr>
              <a:t>kabul</a:t>
            </a:r>
            <a:r>
              <a:rPr lang="en-US" sz="3249" spc="64" dirty="0">
                <a:solidFill>
                  <a:srgbClr val="FFFFFF"/>
                </a:solidFill>
                <a:latin typeface="Montserrat Light"/>
              </a:rPr>
              <a:t> </a:t>
            </a:r>
            <a:r>
              <a:rPr lang="en-US" sz="3249" spc="64" dirty="0" err="1">
                <a:solidFill>
                  <a:srgbClr val="FFFFFF"/>
                </a:solidFill>
                <a:latin typeface="Montserrat Light"/>
              </a:rPr>
              <a:t>edin</a:t>
            </a:r>
            <a:r>
              <a:rPr lang="en-US" sz="3249" spc="64" dirty="0">
                <a:solidFill>
                  <a:srgbClr val="FFFFFF"/>
                </a:solidFill>
                <a:latin typeface="Montserrat Light"/>
              </a:rPr>
              <a:t>, </a:t>
            </a:r>
            <a:r>
              <a:rPr lang="en-US" sz="3249" spc="64" dirty="0" err="1">
                <a:solidFill>
                  <a:srgbClr val="FFFFFF"/>
                </a:solidFill>
                <a:latin typeface="Montserrat Light"/>
              </a:rPr>
              <a:t>böylece</a:t>
            </a:r>
            <a:r>
              <a:rPr lang="en-US" sz="3249" spc="64" dirty="0">
                <a:solidFill>
                  <a:srgbClr val="FFFFFF"/>
                </a:solidFill>
                <a:latin typeface="Montserrat Light"/>
              </a:rPr>
              <a:t> </a:t>
            </a:r>
            <a:r>
              <a:rPr lang="tr-TR" sz="3249" spc="64" dirty="0">
                <a:solidFill>
                  <a:srgbClr val="FFFFFF"/>
                </a:solidFill>
                <a:latin typeface="Montserrat Light"/>
              </a:rPr>
              <a:t>ç</a:t>
            </a:r>
            <a:r>
              <a:rPr lang="en-US" sz="3249" spc="64" dirty="0" err="1" smtClean="0">
                <a:solidFill>
                  <a:srgbClr val="FFFFFF"/>
                </a:solidFill>
                <a:latin typeface="Montserrat Light"/>
              </a:rPr>
              <a:t>ocuk</a:t>
            </a:r>
            <a:r>
              <a:rPr lang="en-US" sz="3249" spc="64" dirty="0" smtClean="0">
                <a:solidFill>
                  <a:srgbClr val="FFFFFF"/>
                </a:solidFill>
                <a:latin typeface="Montserrat Light"/>
              </a:rPr>
              <a:t> </a:t>
            </a:r>
            <a:r>
              <a:rPr lang="en-US" sz="3249" spc="64" dirty="0" err="1">
                <a:solidFill>
                  <a:srgbClr val="FFFFFF"/>
                </a:solidFill>
                <a:latin typeface="Montserrat Light"/>
              </a:rPr>
              <a:t>duygularının</a:t>
            </a:r>
            <a:r>
              <a:rPr lang="en-US" sz="3249" spc="64" dirty="0">
                <a:solidFill>
                  <a:srgbClr val="FFFFFF"/>
                </a:solidFill>
                <a:latin typeface="Montserrat Light"/>
              </a:rPr>
              <a:t>, </a:t>
            </a:r>
            <a:r>
              <a:rPr lang="en-US" sz="3249" spc="64" dirty="0" err="1">
                <a:solidFill>
                  <a:srgbClr val="FFFFFF"/>
                </a:solidFill>
                <a:latin typeface="Montserrat Light"/>
              </a:rPr>
              <a:t>isteklerinin</a:t>
            </a:r>
            <a:r>
              <a:rPr lang="en-US" sz="3249" spc="64" dirty="0">
                <a:solidFill>
                  <a:srgbClr val="FFFFFF"/>
                </a:solidFill>
                <a:latin typeface="Montserrat Light"/>
              </a:rPr>
              <a:t> </a:t>
            </a:r>
            <a:r>
              <a:rPr lang="en-US" sz="3249" spc="64" dirty="0" err="1">
                <a:solidFill>
                  <a:srgbClr val="FFFFFF"/>
                </a:solidFill>
                <a:latin typeface="Montserrat Light"/>
              </a:rPr>
              <a:t>ve</a:t>
            </a:r>
            <a:r>
              <a:rPr lang="en-US" sz="3249" spc="64" dirty="0">
                <a:solidFill>
                  <a:srgbClr val="FFFFFF"/>
                </a:solidFill>
                <a:latin typeface="Montserrat Light"/>
              </a:rPr>
              <a:t> </a:t>
            </a:r>
            <a:r>
              <a:rPr lang="en-US" sz="3249" spc="64" dirty="0" err="1">
                <a:solidFill>
                  <a:srgbClr val="FFFFFF"/>
                </a:solidFill>
                <a:latin typeface="Montserrat Light"/>
              </a:rPr>
              <a:t>dileklerinin</a:t>
            </a:r>
            <a:r>
              <a:rPr lang="en-US" sz="3249" spc="64" dirty="0">
                <a:solidFill>
                  <a:srgbClr val="FFFFFF"/>
                </a:solidFill>
                <a:latin typeface="Montserrat Light"/>
              </a:rPr>
              <a:t> </a:t>
            </a:r>
            <a:r>
              <a:rPr lang="en-US" sz="3249" spc="64" dirty="0" err="1">
                <a:solidFill>
                  <a:srgbClr val="FFFFFF"/>
                </a:solidFill>
                <a:latin typeface="Montserrat Light"/>
              </a:rPr>
              <a:t>ebeveyn</a:t>
            </a:r>
            <a:r>
              <a:rPr lang="en-US" sz="3249" spc="64" dirty="0">
                <a:solidFill>
                  <a:srgbClr val="FFFFFF"/>
                </a:solidFill>
                <a:latin typeface="Montserrat Light"/>
              </a:rPr>
              <a:t> </a:t>
            </a:r>
            <a:r>
              <a:rPr lang="en-US" sz="3249" spc="64" dirty="0" err="1">
                <a:solidFill>
                  <a:srgbClr val="FFFFFF"/>
                </a:solidFill>
                <a:latin typeface="Montserrat Light"/>
              </a:rPr>
              <a:t>tarafından</a:t>
            </a:r>
            <a:r>
              <a:rPr lang="en-US" sz="3249" spc="64" dirty="0">
                <a:solidFill>
                  <a:srgbClr val="FFFFFF"/>
                </a:solidFill>
                <a:latin typeface="Montserrat Light"/>
              </a:rPr>
              <a:t> </a:t>
            </a:r>
            <a:r>
              <a:rPr lang="en-US" sz="3249" spc="64" dirty="0" err="1">
                <a:solidFill>
                  <a:srgbClr val="FFFFFF"/>
                </a:solidFill>
                <a:latin typeface="Montserrat Light"/>
              </a:rPr>
              <a:t>kabul</a:t>
            </a:r>
            <a:r>
              <a:rPr lang="en-US" sz="3249" spc="64" dirty="0">
                <a:solidFill>
                  <a:srgbClr val="FFFFFF"/>
                </a:solidFill>
                <a:latin typeface="Montserrat Light"/>
              </a:rPr>
              <a:t> </a:t>
            </a:r>
            <a:r>
              <a:rPr lang="en-US" sz="3249" spc="64" dirty="0" err="1">
                <a:solidFill>
                  <a:srgbClr val="FFFFFF"/>
                </a:solidFill>
                <a:latin typeface="Montserrat Light"/>
              </a:rPr>
              <a:t>edildiğini</a:t>
            </a:r>
            <a:r>
              <a:rPr lang="en-US" sz="3249" spc="64" dirty="0">
                <a:solidFill>
                  <a:srgbClr val="FFFFFF"/>
                </a:solidFill>
                <a:latin typeface="Montserrat Light"/>
              </a:rPr>
              <a:t> </a:t>
            </a:r>
            <a:r>
              <a:rPr lang="en-US" sz="3249" spc="64" dirty="0" err="1">
                <a:solidFill>
                  <a:srgbClr val="FFFFFF"/>
                </a:solidFill>
                <a:latin typeface="Montserrat Light"/>
              </a:rPr>
              <a:t>öğrenir</a:t>
            </a:r>
            <a:r>
              <a:rPr lang="en-US" sz="3249" spc="64" dirty="0">
                <a:solidFill>
                  <a:srgbClr val="FFFFFF"/>
                </a:solidFill>
                <a:latin typeface="Montserrat Light"/>
              </a:rPr>
              <a:t>. </a:t>
            </a:r>
            <a:r>
              <a:rPr lang="en-US" sz="3249" spc="64" dirty="0" err="1">
                <a:solidFill>
                  <a:srgbClr val="FFFFFF"/>
                </a:solidFill>
                <a:latin typeface="Montserrat Light"/>
              </a:rPr>
              <a:t>Sadece</a:t>
            </a:r>
            <a:r>
              <a:rPr lang="en-US" sz="3249" spc="64" dirty="0">
                <a:solidFill>
                  <a:srgbClr val="FFFFFF"/>
                </a:solidFill>
                <a:latin typeface="Montserrat Light"/>
              </a:rPr>
              <a:t> </a:t>
            </a:r>
            <a:r>
              <a:rPr lang="en-US" sz="3249" spc="64" dirty="0" err="1">
                <a:solidFill>
                  <a:srgbClr val="FFFFFF"/>
                </a:solidFill>
                <a:latin typeface="Montserrat Light"/>
              </a:rPr>
              <a:t>bu</a:t>
            </a:r>
            <a:r>
              <a:rPr lang="en-US" sz="3249" spc="64" dirty="0">
                <a:solidFill>
                  <a:srgbClr val="FFFFFF"/>
                </a:solidFill>
                <a:latin typeface="Montserrat Light"/>
              </a:rPr>
              <a:t> </a:t>
            </a:r>
            <a:r>
              <a:rPr lang="en-US" sz="3249" spc="64" dirty="0" err="1">
                <a:solidFill>
                  <a:srgbClr val="FFFFFF"/>
                </a:solidFill>
                <a:latin typeface="Montserrat Light"/>
              </a:rPr>
              <a:t>empatiyi</a:t>
            </a:r>
            <a:r>
              <a:rPr lang="en-US" sz="3249" spc="64" dirty="0">
                <a:solidFill>
                  <a:srgbClr val="FFFFFF"/>
                </a:solidFill>
                <a:latin typeface="Montserrat Light"/>
              </a:rPr>
              <a:t> </a:t>
            </a:r>
            <a:r>
              <a:rPr lang="en-US" sz="3249" spc="64" dirty="0" err="1">
                <a:solidFill>
                  <a:srgbClr val="FFFFFF"/>
                </a:solidFill>
                <a:latin typeface="Montserrat Light"/>
              </a:rPr>
              <a:t>duyarak</a:t>
            </a:r>
            <a:r>
              <a:rPr lang="en-US" sz="3249" spc="64" dirty="0">
                <a:solidFill>
                  <a:srgbClr val="FFFFFF"/>
                </a:solidFill>
                <a:latin typeface="Montserrat Light"/>
              </a:rPr>
              <a:t> </a:t>
            </a:r>
            <a:r>
              <a:rPr lang="en-US" sz="3249" spc="64" dirty="0" err="1">
                <a:solidFill>
                  <a:srgbClr val="FFFFFF"/>
                </a:solidFill>
                <a:latin typeface="Montserrat Light"/>
              </a:rPr>
              <a:t>çocuğunuzun</a:t>
            </a:r>
            <a:r>
              <a:rPr lang="en-US" sz="3249" spc="64" dirty="0">
                <a:solidFill>
                  <a:srgbClr val="FFFFFF"/>
                </a:solidFill>
                <a:latin typeface="Montserrat Light"/>
              </a:rPr>
              <a:t> </a:t>
            </a:r>
            <a:r>
              <a:rPr lang="en-US" sz="3249" spc="64" dirty="0" err="1">
                <a:solidFill>
                  <a:srgbClr val="FFFFFF"/>
                </a:solidFill>
                <a:latin typeface="Montserrat Light"/>
              </a:rPr>
              <a:t>duygularını</a:t>
            </a:r>
            <a:r>
              <a:rPr lang="en-US" sz="3249" spc="64" dirty="0">
                <a:solidFill>
                  <a:srgbClr val="FFFFFF"/>
                </a:solidFill>
                <a:latin typeface="Montserrat Light"/>
              </a:rPr>
              <a:t> </a:t>
            </a:r>
            <a:r>
              <a:rPr lang="en-US" sz="3249" spc="64" dirty="0" err="1">
                <a:solidFill>
                  <a:srgbClr val="FFFFFF"/>
                </a:solidFill>
                <a:latin typeface="Montserrat Light"/>
              </a:rPr>
              <a:t>yansıtmanız</a:t>
            </a:r>
            <a:r>
              <a:rPr lang="en-US" sz="3249" spc="64" dirty="0">
                <a:solidFill>
                  <a:srgbClr val="FFFFFF"/>
                </a:solidFill>
                <a:latin typeface="Montserrat Light"/>
              </a:rPr>
              <a:t> </a:t>
            </a:r>
            <a:r>
              <a:rPr lang="en-US" sz="3249" spc="64" dirty="0" err="1">
                <a:solidFill>
                  <a:srgbClr val="FFFFFF"/>
                </a:solidFill>
                <a:latin typeface="Montserrat Light"/>
              </a:rPr>
              <a:t>birçok</a:t>
            </a:r>
            <a:r>
              <a:rPr lang="en-US" sz="3249" spc="64" dirty="0">
                <a:solidFill>
                  <a:srgbClr val="FFFFFF"/>
                </a:solidFill>
                <a:latin typeface="Montserrat Light"/>
              </a:rPr>
              <a:t> </a:t>
            </a:r>
            <a:r>
              <a:rPr lang="en-US" sz="3249" spc="64" dirty="0" err="1">
                <a:solidFill>
                  <a:srgbClr val="FFFFFF"/>
                </a:solidFill>
                <a:latin typeface="Montserrat Light"/>
              </a:rPr>
              <a:t>kez</a:t>
            </a:r>
            <a:r>
              <a:rPr lang="en-US" sz="3249" spc="64" dirty="0">
                <a:solidFill>
                  <a:srgbClr val="FFFFFF"/>
                </a:solidFill>
                <a:latin typeface="Montserrat Light"/>
              </a:rPr>
              <a:t> </a:t>
            </a:r>
            <a:r>
              <a:rPr lang="en-US" sz="3249" spc="64" dirty="0" err="1">
                <a:solidFill>
                  <a:srgbClr val="FFFFFF"/>
                </a:solidFill>
                <a:latin typeface="Montserrat Light"/>
              </a:rPr>
              <a:t>onun</a:t>
            </a:r>
            <a:r>
              <a:rPr lang="en-US" sz="3249" spc="64" dirty="0">
                <a:solidFill>
                  <a:srgbClr val="FFFFFF"/>
                </a:solidFill>
                <a:latin typeface="Montserrat Light"/>
              </a:rPr>
              <a:t> </a:t>
            </a:r>
            <a:r>
              <a:rPr lang="en-US" sz="3249" spc="64" dirty="0" err="1">
                <a:solidFill>
                  <a:srgbClr val="FFFFFF"/>
                </a:solidFill>
                <a:latin typeface="Montserrat Light"/>
              </a:rPr>
              <a:t>duygusunun</a:t>
            </a:r>
            <a:r>
              <a:rPr lang="en-US" sz="3249" spc="64" dirty="0">
                <a:solidFill>
                  <a:srgbClr val="FFFFFF"/>
                </a:solidFill>
                <a:latin typeface="Montserrat Light"/>
              </a:rPr>
              <a:t> </a:t>
            </a:r>
            <a:r>
              <a:rPr lang="en-US" sz="3249" spc="64" dirty="0" err="1">
                <a:solidFill>
                  <a:srgbClr val="FFFFFF"/>
                </a:solidFill>
                <a:latin typeface="Montserrat Light"/>
              </a:rPr>
              <a:t>veya</a:t>
            </a:r>
            <a:r>
              <a:rPr lang="en-US" sz="3249" spc="64" dirty="0">
                <a:solidFill>
                  <a:srgbClr val="FFFFFF"/>
                </a:solidFill>
                <a:latin typeface="Montserrat Light"/>
              </a:rPr>
              <a:t> </a:t>
            </a:r>
            <a:r>
              <a:rPr lang="en-US" sz="3249" spc="64" dirty="0" err="1">
                <a:solidFill>
                  <a:srgbClr val="FFFFFF"/>
                </a:solidFill>
                <a:latin typeface="Montserrat Light"/>
              </a:rPr>
              <a:t>ihtiyacının</a:t>
            </a:r>
            <a:r>
              <a:rPr lang="en-US" sz="3249" spc="64" dirty="0">
                <a:solidFill>
                  <a:srgbClr val="FFFFFF"/>
                </a:solidFill>
                <a:latin typeface="Montserrat Light"/>
              </a:rPr>
              <a:t> </a:t>
            </a:r>
            <a:r>
              <a:rPr lang="en-US" sz="3249" spc="64" dirty="0" err="1">
                <a:solidFill>
                  <a:srgbClr val="FFFFFF"/>
                </a:solidFill>
                <a:latin typeface="Montserrat Light"/>
              </a:rPr>
              <a:t>yoğunluğunu</a:t>
            </a:r>
            <a:r>
              <a:rPr lang="en-US" sz="3249" spc="64" dirty="0">
                <a:solidFill>
                  <a:srgbClr val="FFFFFF"/>
                </a:solidFill>
                <a:latin typeface="Montserrat Light"/>
              </a:rPr>
              <a:t> </a:t>
            </a:r>
            <a:r>
              <a:rPr lang="en-US" sz="3249" spc="64" dirty="0" err="1">
                <a:solidFill>
                  <a:srgbClr val="FFFFFF"/>
                </a:solidFill>
                <a:latin typeface="Montserrat Light"/>
              </a:rPr>
              <a:t>azaltır</a:t>
            </a:r>
            <a:r>
              <a:rPr lang="en-US" sz="3249" spc="64" dirty="0">
                <a:solidFill>
                  <a:srgbClr val="FFFFFF"/>
                </a:solidFill>
                <a:latin typeface="Montserrat Light"/>
              </a:rPr>
              <a:t>.</a:t>
            </a:r>
          </a:p>
          <a:p>
            <a:pPr>
              <a:lnSpc>
                <a:spcPts val="3019"/>
              </a:lnSpc>
            </a:pPr>
            <a:r>
              <a:rPr lang="en-US" sz="3113" spc="62" dirty="0">
                <a:solidFill>
                  <a:srgbClr val="FFFFFF"/>
                </a:solidFill>
                <a:latin typeface="Montserrat Light"/>
              </a:rPr>
              <a:t> </a:t>
            </a:r>
          </a:p>
          <a:p>
            <a:pPr>
              <a:lnSpc>
                <a:spcPts val="3019"/>
              </a:lnSpc>
            </a:pPr>
            <a:r>
              <a:rPr lang="en-US" sz="3113" spc="62" dirty="0">
                <a:solidFill>
                  <a:srgbClr val="FFFFFF"/>
                </a:solidFill>
                <a:latin typeface="Montserrat Light"/>
              </a:rPr>
              <a:t>"Ali, </a:t>
            </a:r>
            <a:r>
              <a:rPr lang="en-US" sz="3113" spc="62" dirty="0" err="1">
                <a:solidFill>
                  <a:srgbClr val="FFFFFF"/>
                </a:solidFill>
                <a:latin typeface="Montserrat Light"/>
              </a:rPr>
              <a:t>duvarı</a:t>
            </a:r>
            <a:r>
              <a:rPr lang="en-US" sz="3113" spc="62" dirty="0">
                <a:solidFill>
                  <a:srgbClr val="FFFFFF"/>
                </a:solidFill>
                <a:latin typeface="Montserrat Light"/>
              </a:rPr>
              <a:t> </a:t>
            </a:r>
            <a:r>
              <a:rPr lang="en-US" sz="3113" spc="62" dirty="0" err="1">
                <a:solidFill>
                  <a:srgbClr val="FFFFFF"/>
                </a:solidFill>
                <a:latin typeface="Montserrat Light"/>
              </a:rPr>
              <a:t>boyamanın</a:t>
            </a:r>
            <a:r>
              <a:rPr lang="en-US" sz="3113" spc="62" dirty="0">
                <a:solidFill>
                  <a:srgbClr val="FFFFFF"/>
                </a:solidFill>
                <a:latin typeface="Montserrat Light"/>
              </a:rPr>
              <a:t> </a:t>
            </a:r>
            <a:r>
              <a:rPr lang="en-US" sz="3113" spc="62" dirty="0" err="1">
                <a:solidFill>
                  <a:srgbClr val="FFFFFF"/>
                </a:solidFill>
                <a:latin typeface="Montserrat Light"/>
              </a:rPr>
              <a:t>eğlenceli</a:t>
            </a:r>
            <a:r>
              <a:rPr lang="en-US" sz="3113" spc="62" dirty="0">
                <a:solidFill>
                  <a:srgbClr val="FFFFFF"/>
                </a:solidFill>
                <a:latin typeface="Montserrat Light"/>
              </a:rPr>
              <a:t> </a:t>
            </a:r>
            <a:r>
              <a:rPr lang="en-US" sz="3113" spc="62" dirty="0" err="1">
                <a:solidFill>
                  <a:srgbClr val="FFFFFF"/>
                </a:solidFill>
                <a:latin typeface="Montserrat Light"/>
              </a:rPr>
              <a:t>olacağını</a:t>
            </a:r>
            <a:r>
              <a:rPr lang="en-US" sz="3113" spc="62" dirty="0">
                <a:solidFill>
                  <a:srgbClr val="FFFFFF"/>
                </a:solidFill>
                <a:latin typeface="Montserrat Light"/>
              </a:rPr>
              <a:t> </a:t>
            </a:r>
            <a:r>
              <a:rPr lang="en-US" sz="3113" spc="62" dirty="0" err="1">
                <a:solidFill>
                  <a:srgbClr val="FFFFFF"/>
                </a:solidFill>
                <a:latin typeface="Montserrat Light"/>
              </a:rPr>
              <a:t>düşündüğünü</a:t>
            </a:r>
            <a:r>
              <a:rPr lang="en-US" sz="3113" spc="62" dirty="0">
                <a:solidFill>
                  <a:srgbClr val="FFFFFF"/>
                </a:solidFill>
                <a:latin typeface="Montserrat Light"/>
              </a:rPr>
              <a:t> </a:t>
            </a:r>
            <a:r>
              <a:rPr lang="en-US" sz="3113" spc="62" dirty="0" err="1">
                <a:solidFill>
                  <a:srgbClr val="FFFFFF"/>
                </a:solidFill>
                <a:latin typeface="Montserrat Light"/>
              </a:rPr>
              <a:t>biliyorum</a:t>
            </a:r>
            <a:r>
              <a:rPr lang="en-US" sz="3113" spc="62" dirty="0">
                <a:solidFill>
                  <a:srgbClr val="FFFFFF"/>
                </a:solidFill>
                <a:latin typeface="Montserrat Light"/>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3199" y="4727805"/>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625894" y="323994"/>
            <a:ext cx="6819900" cy="1399862"/>
          </a:xfrm>
          <a:prstGeom prst="rect">
            <a:avLst/>
          </a:prstGeom>
        </p:spPr>
        <p:txBody>
          <a:bodyPr lIns="0" tIns="0" rIns="0" bIns="0" rtlCol="0" anchor="t">
            <a:spAutoFit/>
          </a:bodyPr>
          <a:lstStyle/>
          <a:p>
            <a:pPr>
              <a:lnSpc>
                <a:spcPts val="3468"/>
              </a:lnSpc>
            </a:pPr>
            <a:r>
              <a:rPr lang="en-US" sz="3576" spc="71">
                <a:solidFill>
                  <a:srgbClr val="FFFFFF"/>
                </a:solidFill>
                <a:latin typeface="Montserrat Light Bold"/>
              </a:rPr>
              <a:t>Sınır Belirlemenin Üç Basamaklı “Harekete Geçme Metodu</a:t>
            </a: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88277" y="152873"/>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510585" y="2247940"/>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553339" y="2910607"/>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rot="-70959">
            <a:off x="2325726" y="2815690"/>
            <a:ext cx="297441" cy="267266"/>
            <a:chOff x="0" y="0"/>
            <a:chExt cx="5732310" cy="5126990"/>
          </a:xfrm>
        </p:grpSpPr>
        <p:sp>
          <p:nvSpPr>
            <p:cNvPr id="16" name="Freeform 1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sp>
        <p:nvSpPr>
          <p:cNvPr id="17" name="TextBox 17"/>
          <p:cNvSpPr txBox="1"/>
          <p:nvPr/>
        </p:nvSpPr>
        <p:spPr>
          <a:xfrm>
            <a:off x="2683044" y="2611723"/>
            <a:ext cx="7081115" cy="2436564"/>
          </a:xfrm>
          <a:prstGeom prst="rect">
            <a:avLst/>
          </a:prstGeom>
        </p:spPr>
        <p:txBody>
          <a:bodyPr lIns="0" tIns="0" rIns="0" bIns="0" rtlCol="0" anchor="t">
            <a:spAutoFit/>
          </a:bodyPr>
          <a:lstStyle/>
          <a:p>
            <a:pPr>
              <a:lnSpc>
                <a:spcPts val="3152"/>
              </a:lnSpc>
            </a:pPr>
            <a:r>
              <a:rPr lang="en-US" sz="3249" spc="64" dirty="0">
                <a:solidFill>
                  <a:srgbClr val="FFFFFF"/>
                </a:solidFill>
                <a:latin typeface="Montserrat Light"/>
              </a:rPr>
              <a:t>2) </a:t>
            </a:r>
            <a:r>
              <a:rPr lang="en-US" sz="3249" spc="64" dirty="0" err="1">
                <a:solidFill>
                  <a:srgbClr val="FFFFFF"/>
                </a:solidFill>
                <a:latin typeface="Montserrat Light"/>
              </a:rPr>
              <a:t>Sınırı</a:t>
            </a:r>
            <a:r>
              <a:rPr lang="en-US" sz="3249" spc="64" dirty="0">
                <a:solidFill>
                  <a:srgbClr val="FFFFFF"/>
                </a:solidFill>
                <a:latin typeface="Montserrat Light"/>
              </a:rPr>
              <a:t> </a:t>
            </a:r>
            <a:r>
              <a:rPr lang="en-US" sz="3249" spc="64" dirty="0" err="1">
                <a:solidFill>
                  <a:srgbClr val="FFFFFF"/>
                </a:solidFill>
                <a:latin typeface="Montserrat Light"/>
              </a:rPr>
              <a:t>ifade</a:t>
            </a:r>
            <a:r>
              <a:rPr lang="en-US" sz="3249" spc="64" dirty="0">
                <a:solidFill>
                  <a:srgbClr val="FFFFFF"/>
                </a:solidFill>
                <a:latin typeface="Montserrat Light"/>
              </a:rPr>
              <a:t> </a:t>
            </a:r>
            <a:r>
              <a:rPr lang="en-US" sz="3249" spc="64" dirty="0" err="1">
                <a:solidFill>
                  <a:srgbClr val="FFFFFF"/>
                </a:solidFill>
                <a:latin typeface="Montserrat Light"/>
              </a:rPr>
              <a:t>edin</a:t>
            </a:r>
            <a:r>
              <a:rPr lang="en-US" sz="3249" spc="64" dirty="0">
                <a:solidFill>
                  <a:srgbClr val="FFFFFF"/>
                </a:solidFill>
                <a:latin typeface="Montserrat Light"/>
              </a:rPr>
              <a:t> </a:t>
            </a:r>
            <a:r>
              <a:rPr lang="en-US" sz="3249" spc="64" dirty="0" smtClean="0">
                <a:solidFill>
                  <a:srgbClr val="FFFFFF"/>
                </a:solidFill>
                <a:latin typeface="Montserrat Light"/>
              </a:rPr>
              <a:t>(</a:t>
            </a:r>
            <a:r>
              <a:rPr lang="tr-TR" sz="3249" spc="64" dirty="0" smtClean="0">
                <a:solidFill>
                  <a:srgbClr val="FFFFFF"/>
                </a:solidFill>
                <a:latin typeface="Montserrat Light"/>
              </a:rPr>
              <a:t>Açık</a:t>
            </a:r>
            <a:r>
              <a:rPr lang="en-US" sz="3249" spc="64" dirty="0" smtClean="0">
                <a:solidFill>
                  <a:srgbClr val="FFFFFF"/>
                </a:solidFill>
                <a:latin typeface="Montserrat Light"/>
              </a:rPr>
              <a:t> </a:t>
            </a:r>
            <a:r>
              <a:rPr lang="en-US" sz="3249" spc="64" dirty="0" err="1">
                <a:solidFill>
                  <a:srgbClr val="FFFFFF"/>
                </a:solidFill>
                <a:latin typeface="Montserrat Light"/>
              </a:rPr>
              <a:t>ve</a:t>
            </a:r>
            <a:r>
              <a:rPr lang="en-US" sz="3249" spc="64" dirty="0">
                <a:solidFill>
                  <a:srgbClr val="FFFFFF"/>
                </a:solidFill>
                <a:latin typeface="Montserrat Light"/>
              </a:rPr>
              <a:t> net </a:t>
            </a:r>
            <a:r>
              <a:rPr lang="en-US" sz="3249" spc="64" dirty="0" err="1">
                <a:solidFill>
                  <a:srgbClr val="FFFFFF"/>
                </a:solidFill>
                <a:latin typeface="Montserrat Light"/>
              </a:rPr>
              <a:t>olun</a:t>
            </a:r>
            <a:r>
              <a:rPr lang="en-US" sz="3249" spc="64" dirty="0">
                <a:solidFill>
                  <a:srgbClr val="FFFFFF"/>
                </a:solidFill>
                <a:latin typeface="Montserrat Light"/>
              </a:rPr>
              <a:t>—</a:t>
            </a:r>
            <a:r>
              <a:rPr lang="en-US" sz="3249" spc="64" dirty="0" err="1">
                <a:solidFill>
                  <a:srgbClr val="FFFFFF"/>
                </a:solidFill>
                <a:latin typeface="Montserrat Light"/>
              </a:rPr>
              <a:t>ve</a:t>
            </a:r>
            <a:r>
              <a:rPr lang="en-US" sz="3249" spc="64" dirty="0">
                <a:solidFill>
                  <a:srgbClr val="FFFFFF"/>
                </a:solidFill>
                <a:latin typeface="Montserrat Light"/>
              </a:rPr>
              <a:t> </a:t>
            </a:r>
            <a:r>
              <a:rPr lang="en-US" sz="3249" spc="64" dirty="0" err="1">
                <a:solidFill>
                  <a:srgbClr val="FFFFFF"/>
                </a:solidFill>
                <a:latin typeface="Montserrat Light"/>
              </a:rPr>
              <a:t>kısa</a:t>
            </a:r>
            <a:r>
              <a:rPr lang="en-US" sz="3249" spc="64" dirty="0">
                <a:solidFill>
                  <a:srgbClr val="FFFFFF"/>
                </a:solidFill>
                <a:latin typeface="Montserrat Light"/>
              </a:rPr>
              <a:t> </a:t>
            </a:r>
            <a:r>
              <a:rPr lang="tr-TR" sz="3249" spc="64" dirty="0" smtClean="0">
                <a:solidFill>
                  <a:srgbClr val="FFFFFF"/>
                </a:solidFill>
                <a:latin typeface="Montserrat Light"/>
              </a:rPr>
              <a:t>açıklamalarda bulunun</a:t>
            </a:r>
            <a:r>
              <a:rPr lang="en-US" sz="3249" spc="64" dirty="0" smtClean="0">
                <a:solidFill>
                  <a:srgbClr val="FFFFFF"/>
                </a:solidFill>
                <a:latin typeface="Montserrat Light"/>
              </a:rPr>
              <a:t>).</a:t>
            </a:r>
            <a:endParaRPr lang="en-US" sz="3249" spc="64" dirty="0">
              <a:solidFill>
                <a:srgbClr val="FFFFFF"/>
              </a:solidFill>
              <a:latin typeface="Montserrat Light"/>
            </a:endParaRPr>
          </a:p>
          <a:p>
            <a:pPr>
              <a:lnSpc>
                <a:spcPts val="3152"/>
              </a:lnSpc>
            </a:pPr>
            <a:r>
              <a:rPr lang="en-US" sz="3249" spc="64" dirty="0">
                <a:solidFill>
                  <a:srgbClr val="FFFFFF"/>
                </a:solidFill>
                <a:latin typeface="Montserrat Light"/>
              </a:rPr>
              <a:t> "</a:t>
            </a:r>
            <a:r>
              <a:rPr lang="en-US" sz="3249" spc="64" dirty="0" err="1">
                <a:solidFill>
                  <a:srgbClr val="FFFFFF"/>
                </a:solidFill>
                <a:latin typeface="Montserrat Light"/>
              </a:rPr>
              <a:t>Ama</a:t>
            </a:r>
            <a:r>
              <a:rPr lang="en-US" sz="3249" spc="64" dirty="0">
                <a:solidFill>
                  <a:srgbClr val="FFFFFF"/>
                </a:solidFill>
                <a:latin typeface="Montserrat Light"/>
              </a:rPr>
              <a:t> </a:t>
            </a:r>
            <a:r>
              <a:rPr lang="en-US" sz="3249" spc="64" dirty="0" err="1" smtClean="0">
                <a:solidFill>
                  <a:srgbClr val="FFFFFF"/>
                </a:solidFill>
                <a:latin typeface="Montserrat Light"/>
              </a:rPr>
              <a:t>duvar</a:t>
            </a:r>
            <a:r>
              <a:rPr lang="tr-TR" sz="3249" spc="64" dirty="0" smtClean="0">
                <a:solidFill>
                  <a:srgbClr val="FFFFFF"/>
                </a:solidFill>
                <a:latin typeface="Montserrat Light"/>
              </a:rPr>
              <a:t>,</a:t>
            </a:r>
            <a:r>
              <a:rPr lang="en-US" sz="3249" spc="64" dirty="0" smtClean="0">
                <a:solidFill>
                  <a:srgbClr val="FFFFFF"/>
                </a:solidFill>
                <a:latin typeface="Montserrat Light"/>
              </a:rPr>
              <a:t> </a:t>
            </a:r>
            <a:r>
              <a:rPr lang="en-US" sz="3249" spc="64" dirty="0" err="1">
                <a:solidFill>
                  <a:srgbClr val="FFFFFF"/>
                </a:solidFill>
                <a:latin typeface="Montserrat Light"/>
              </a:rPr>
              <a:t>boyamak</a:t>
            </a:r>
            <a:r>
              <a:rPr lang="en-US" sz="3249" spc="64" dirty="0">
                <a:solidFill>
                  <a:srgbClr val="FFFFFF"/>
                </a:solidFill>
                <a:latin typeface="Montserrat Light"/>
              </a:rPr>
              <a:t> </a:t>
            </a:r>
            <a:r>
              <a:rPr lang="en-US" sz="3249" spc="64" dirty="0" err="1">
                <a:solidFill>
                  <a:srgbClr val="FFFFFF"/>
                </a:solidFill>
                <a:latin typeface="Montserrat Light"/>
              </a:rPr>
              <a:t>için</a:t>
            </a:r>
            <a:r>
              <a:rPr lang="en-US" sz="3249" spc="64" dirty="0">
                <a:solidFill>
                  <a:srgbClr val="FFFFFF"/>
                </a:solidFill>
                <a:latin typeface="Montserrat Light"/>
              </a:rPr>
              <a:t> </a:t>
            </a:r>
            <a:r>
              <a:rPr lang="en-US" sz="3249" spc="64" dirty="0" err="1">
                <a:solidFill>
                  <a:srgbClr val="FFFFFF"/>
                </a:solidFill>
                <a:latin typeface="Montserrat Light"/>
              </a:rPr>
              <a:t>değildir</a:t>
            </a:r>
            <a:r>
              <a:rPr lang="en-US" sz="3249" spc="64" dirty="0">
                <a:solidFill>
                  <a:srgbClr val="FFFFFF"/>
                </a:solidFill>
                <a:latin typeface="Montserrat Light"/>
              </a:rPr>
              <a:t>."</a:t>
            </a:r>
          </a:p>
          <a:p>
            <a:pPr>
              <a:lnSpc>
                <a:spcPts val="3019"/>
              </a:lnSpc>
            </a:pPr>
            <a:endParaRPr lang="en-US" sz="3249" spc="64" dirty="0">
              <a:solidFill>
                <a:srgbClr val="FFFFFF"/>
              </a:solidFill>
              <a:latin typeface="Montserrat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6196" y="4643289"/>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625894" y="323994"/>
            <a:ext cx="6819900" cy="1399862"/>
          </a:xfrm>
          <a:prstGeom prst="rect">
            <a:avLst/>
          </a:prstGeom>
        </p:spPr>
        <p:txBody>
          <a:bodyPr lIns="0" tIns="0" rIns="0" bIns="0" rtlCol="0" anchor="t">
            <a:spAutoFit/>
          </a:bodyPr>
          <a:lstStyle/>
          <a:p>
            <a:pPr>
              <a:lnSpc>
                <a:spcPts val="3468"/>
              </a:lnSpc>
            </a:pPr>
            <a:r>
              <a:rPr lang="en-US" sz="3576" spc="71">
                <a:solidFill>
                  <a:srgbClr val="FFFFFF"/>
                </a:solidFill>
                <a:latin typeface="Montserrat Light Bold"/>
              </a:rPr>
              <a:t>Sınır Belirlemenin Üç Basamaklı “Harekete Geçme Metodu</a:t>
            </a: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26196" y="118148"/>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564524" y="2363598"/>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261328" y="2942764"/>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15" name="Group 15"/>
          <p:cNvGrpSpPr/>
          <p:nvPr/>
        </p:nvGrpSpPr>
        <p:grpSpPr>
          <a:xfrm rot="-70959">
            <a:off x="2247778" y="2104504"/>
            <a:ext cx="297441" cy="267266"/>
            <a:chOff x="0" y="0"/>
            <a:chExt cx="5732310" cy="5126990"/>
          </a:xfrm>
        </p:grpSpPr>
        <p:sp>
          <p:nvSpPr>
            <p:cNvPr id="16" name="Freeform 1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sp>
        <p:nvSpPr>
          <p:cNvPr id="17" name="TextBox 17"/>
          <p:cNvSpPr txBox="1"/>
          <p:nvPr/>
        </p:nvSpPr>
        <p:spPr>
          <a:xfrm>
            <a:off x="2547946" y="2013174"/>
            <a:ext cx="7081115" cy="4798285"/>
          </a:xfrm>
          <a:prstGeom prst="rect">
            <a:avLst/>
          </a:prstGeom>
        </p:spPr>
        <p:txBody>
          <a:bodyPr lIns="0" tIns="0" rIns="0" bIns="0" rtlCol="0" anchor="t">
            <a:spAutoFit/>
          </a:bodyPr>
          <a:lstStyle/>
          <a:p>
            <a:pPr>
              <a:lnSpc>
                <a:spcPts val="3152"/>
              </a:lnSpc>
            </a:pPr>
            <a:r>
              <a:rPr lang="en-US" sz="3249" spc="64">
                <a:solidFill>
                  <a:srgbClr val="FFFFFF"/>
                </a:solidFill>
                <a:latin typeface="Montserrat Light"/>
              </a:rPr>
              <a:t>3) Kabul edilebilir alternatif seçenekler sunun.</a:t>
            </a:r>
          </a:p>
          <a:p>
            <a:pPr>
              <a:lnSpc>
                <a:spcPts val="3152"/>
              </a:lnSpc>
            </a:pPr>
            <a:r>
              <a:rPr lang="en-US" sz="3249" spc="64">
                <a:solidFill>
                  <a:srgbClr val="FFFFFF"/>
                </a:solidFill>
                <a:latin typeface="Montserrat Light"/>
              </a:rPr>
              <a:t> "Boyama yapmak için resim kağıtlarını kullanabilirsin." </a:t>
            </a:r>
          </a:p>
          <a:p>
            <a:pPr>
              <a:lnSpc>
                <a:spcPts val="3152"/>
              </a:lnSpc>
            </a:pPr>
            <a:r>
              <a:rPr lang="en-US" sz="3249" spc="64">
                <a:solidFill>
                  <a:srgbClr val="FFFFFF"/>
                </a:solidFill>
                <a:latin typeface="Montserrat Light"/>
              </a:rPr>
              <a:t>Sunulan seçenekler, çocuğa kendini kontrol etme alıştırması yapmak için fırsat tanıyarak, duygularını ya da asıl hareketini ifade edebilmesi için kabul edilebilir bir çıkış yolu sunacaktır.</a:t>
            </a:r>
          </a:p>
          <a:p>
            <a:pPr>
              <a:lnSpc>
                <a:spcPts val="3152"/>
              </a:lnSpc>
            </a:pPr>
            <a:endParaRPr lang="en-US" sz="3249" spc="64">
              <a:solidFill>
                <a:srgbClr val="FFFFFF"/>
              </a:solidFill>
              <a:latin typeface="Montserrat Light"/>
            </a:endParaRPr>
          </a:p>
          <a:p>
            <a:pPr>
              <a:lnSpc>
                <a:spcPts val="3019"/>
              </a:lnSpc>
            </a:pPr>
            <a:endParaRPr lang="en-US" sz="3249" spc="64">
              <a:solidFill>
                <a:srgbClr val="FFFFFF"/>
              </a:solidFill>
              <a:latin typeface="Montserrat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378878" y="2826193"/>
            <a:ext cx="3237867" cy="917180"/>
          </a:xfrm>
          <a:prstGeom prst="rect">
            <a:avLst/>
          </a:prstGeom>
        </p:spPr>
        <p:txBody>
          <a:bodyPr wrap="square" lIns="0" tIns="0" rIns="0" bIns="0" rtlCol="0" anchor="t">
            <a:spAutoFit/>
          </a:bodyPr>
          <a:lstStyle/>
          <a:p>
            <a:pPr>
              <a:lnSpc>
                <a:spcPts val="3571"/>
              </a:lnSpc>
            </a:pPr>
            <a:r>
              <a:rPr lang="en-US" sz="3682" spc="73" dirty="0">
                <a:solidFill>
                  <a:srgbClr val="FFFFFF"/>
                </a:solidFill>
                <a:latin typeface="Montserrat Classic Bold"/>
              </a:rPr>
              <a:t>TUTARLI OLMAK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40009"/>
            <a:ext cx="6143562" cy="5106130"/>
          </a:xfrm>
          <a:prstGeom prst="rect">
            <a:avLst/>
          </a:prstGeom>
        </p:spPr>
        <p:txBody>
          <a:bodyPr lIns="0" tIns="0" rIns="0" bIns="0" rtlCol="0" anchor="t">
            <a:spAutoFit/>
          </a:bodyPr>
          <a:lstStyle/>
          <a:p>
            <a:pPr>
              <a:lnSpc>
                <a:spcPts val="3721"/>
              </a:lnSpc>
            </a:pPr>
            <a:r>
              <a:rPr lang="en-US" sz="2480" spc="49">
                <a:solidFill>
                  <a:srgbClr val="FFFFFF"/>
                </a:solidFill>
                <a:latin typeface="Montserrat Light"/>
              </a:rPr>
              <a:t>Bir kez hayır dediğiniz bir davranışa daha sonraki tekrarlarda da hayır deyin. Belli bir davranışın kimi zaman hoş görülmesi kimi zaman da aynı davranış yüzünden ceza alınması çocukta çelişkiler yaratabilir. Yaptığı davranışın doğru mu, yanlış mı olduğunu kavrayamaz ve bu davranışlarda istendik değişikliklerin meydana gelmesi çok daha zor olacaktır. </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368268" y="5329557"/>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5962" y="2740420"/>
            <a:ext cx="3390783" cy="917180"/>
          </a:xfrm>
          <a:prstGeom prst="rect">
            <a:avLst/>
          </a:prstGeom>
        </p:spPr>
        <p:txBody>
          <a:bodyPr lIns="0" tIns="0" rIns="0" bIns="0" rtlCol="0" anchor="t">
            <a:spAutoFit/>
          </a:bodyPr>
          <a:lstStyle/>
          <a:p>
            <a:pPr>
              <a:lnSpc>
                <a:spcPts val="3571"/>
              </a:lnSpc>
            </a:pPr>
            <a:r>
              <a:rPr lang="en-US" sz="3682" spc="73">
                <a:solidFill>
                  <a:srgbClr val="FFFFFF"/>
                </a:solidFill>
                <a:latin typeface="Montserrat Classic Bold"/>
              </a:rPr>
              <a:t>TUTARLI OLMAK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30484"/>
            <a:ext cx="6143562" cy="4349845"/>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Bununla birlikte anne baba çocuğun aynı davranışlarına aynı tepkiyi vermelidir. Çocuklar, anne baba arasındaki tutarsızlığı çok çabuk anlarlar ve annenin izin vereceğini düşündükleri şeyleri anneye, babanın izin vereceğini düşündükleri şeyleri ise babaya sorarak bir çözüm bulurlar. </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225962" y="5363601"/>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5962" y="2740420"/>
            <a:ext cx="3390783" cy="917180"/>
          </a:xfrm>
          <a:prstGeom prst="rect">
            <a:avLst/>
          </a:prstGeom>
        </p:spPr>
        <p:txBody>
          <a:bodyPr lIns="0" tIns="0" rIns="0" bIns="0" rtlCol="0" anchor="t">
            <a:spAutoFit/>
          </a:bodyPr>
          <a:lstStyle/>
          <a:p>
            <a:pPr>
              <a:lnSpc>
                <a:spcPts val="3571"/>
              </a:lnSpc>
            </a:pPr>
            <a:r>
              <a:rPr lang="en-US" sz="3682" spc="73" dirty="0" smtClean="0">
                <a:solidFill>
                  <a:srgbClr val="FFFFFF"/>
                </a:solidFill>
                <a:latin typeface="Montserrat Classic Bold"/>
              </a:rPr>
              <a:t>TAKD</a:t>
            </a:r>
            <a:r>
              <a:rPr lang="tr-TR" sz="3682" spc="73" dirty="0" smtClean="0">
                <a:solidFill>
                  <a:srgbClr val="FFFFFF"/>
                </a:solidFill>
                <a:latin typeface="Montserrat Classic Bold"/>
              </a:rPr>
              <a:t>İ</a:t>
            </a:r>
            <a:r>
              <a:rPr lang="en-US" sz="3682" spc="73" dirty="0" smtClean="0">
                <a:solidFill>
                  <a:srgbClr val="FFFFFF"/>
                </a:solidFill>
                <a:latin typeface="Montserrat Classic Bold"/>
              </a:rPr>
              <a:t>R </a:t>
            </a:r>
            <a:r>
              <a:rPr lang="en-US" sz="3682" spc="73" dirty="0">
                <a:solidFill>
                  <a:srgbClr val="FFFFFF"/>
                </a:solidFill>
                <a:latin typeface="Montserrat Classic Bold"/>
              </a:rPr>
              <a:t>ETMEK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30484"/>
            <a:ext cx="6143562" cy="3864070"/>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Takdir etmek çocuğu mutlu eder, davranışın öğrenilmesini teşvik eder. Çocuğu takdir ederken, hangi davranışının olumlu olduğunu açıkça belirtmek; güzel bir şey yaptığında anında takdir etmek ve maddi değil manevi ödüller vermek gerekir. </a:t>
            </a: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228277" y="5167536"/>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5962" y="2740420"/>
            <a:ext cx="3390783" cy="917180"/>
          </a:xfrm>
          <a:prstGeom prst="rect">
            <a:avLst/>
          </a:prstGeom>
        </p:spPr>
        <p:txBody>
          <a:bodyPr lIns="0" tIns="0" rIns="0" bIns="0" rtlCol="0" anchor="t">
            <a:spAutoFit/>
          </a:bodyPr>
          <a:lstStyle/>
          <a:p>
            <a:pPr>
              <a:lnSpc>
                <a:spcPts val="3571"/>
              </a:lnSpc>
            </a:pPr>
            <a:r>
              <a:rPr lang="en-US" sz="3682" spc="73" dirty="0" smtClean="0">
                <a:solidFill>
                  <a:srgbClr val="FFFFFF"/>
                </a:solidFill>
                <a:latin typeface="Montserrat Classic Bold"/>
              </a:rPr>
              <a:t>TAKD</a:t>
            </a:r>
            <a:r>
              <a:rPr lang="tr-TR" sz="3682" spc="73" dirty="0" smtClean="0">
                <a:solidFill>
                  <a:srgbClr val="FFFFFF"/>
                </a:solidFill>
                <a:latin typeface="Montserrat Classic Bold"/>
              </a:rPr>
              <a:t>İ</a:t>
            </a:r>
            <a:r>
              <a:rPr lang="en-US" sz="3682" spc="73" dirty="0" smtClean="0">
                <a:solidFill>
                  <a:srgbClr val="FFFFFF"/>
                </a:solidFill>
                <a:latin typeface="Montserrat Classic Bold"/>
              </a:rPr>
              <a:t>R </a:t>
            </a:r>
            <a:r>
              <a:rPr lang="en-US" sz="3682" spc="73" dirty="0">
                <a:solidFill>
                  <a:srgbClr val="FFFFFF"/>
                </a:solidFill>
                <a:latin typeface="Montserrat Classic Bold"/>
              </a:rPr>
              <a:t>ETMEK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30484"/>
            <a:ext cx="6143562" cy="3378295"/>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Manevi ödüller; sözle takdir etmek, gülümsemek, dokunmak, kucaklamak, oyun oynamak, parka gitmek, birlikte kek yapmak, eve arkadaşını çağırmak gibi davranışlardır.</a:t>
            </a:r>
          </a:p>
          <a:p>
            <a:pPr>
              <a:lnSpc>
                <a:spcPts val="3871"/>
              </a:lnSpc>
            </a:pPr>
            <a:endParaRPr lang="en-US" sz="2580"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533979" y="5486400"/>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5962" y="2740420"/>
            <a:ext cx="3390783" cy="917180"/>
          </a:xfrm>
          <a:prstGeom prst="rect">
            <a:avLst/>
          </a:prstGeom>
        </p:spPr>
        <p:txBody>
          <a:bodyPr lIns="0" tIns="0" rIns="0" bIns="0" rtlCol="0" anchor="t">
            <a:spAutoFit/>
          </a:bodyPr>
          <a:lstStyle/>
          <a:p>
            <a:pPr>
              <a:lnSpc>
                <a:spcPts val="3571"/>
              </a:lnSpc>
            </a:pPr>
            <a:r>
              <a:rPr lang="en-US" sz="3682" spc="73" dirty="0" smtClean="0">
                <a:solidFill>
                  <a:srgbClr val="FFFFFF"/>
                </a:solidFill>
                <a:latin typeface="Montserrat Classic Bold"/>
              </a:rPr>
              <a:t>TAKD</a:t>
            </a:r>
            <a:r>
              <a:rPr lang="tr-TR" sz="3682" spc="73" dirty="0" smtClean="0">
                <a:solidFill>
                  <a:srgbClr val="FFFFFF"/>
                </a:solidFill>
                <a:latin typeface="Montserrat Classic Bold"/>
              </a:rPr>
              <a:t>İ</a:t>
            </a:r>
            <a:r>
              <a:rPr lang="en-US" sz="3682" spc="73" dirty="0" smtClean="0">
                <a:solidFill>
                  <a:srgbClr val="FFFFFF"/>
                </a:solidFill>
                <a:latin typeface="Montserrat Classic Bold"/>
              </a:rPr>
              <a:t>R </a:t>
            </a:r>
            <a:r>
              <a:rPr lang="en-US" sz="3682" spc="73" dirty="0">
                <a:solidFill>
                  <a:srgbClr val="FFFFFF"/>
                </a:solidFill>
                <a:latin typeface="Montserrat Classic Bold"/>
              </a:rPr>
              <a:t>ETMEK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30484"/>
            <a:ext cx="6143562" cy="5807170"/>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Çocuğu takdir ederken anne baba kendi duygularını belirtmelidir. Çocuğun beğendiğiniz davranışı sonucunda hissettiğiniz duygunuzu söyleyebilirsiniz. Sözle duyguları ifade ederken, ses tonu ve davranışlar da bunu desteklemelidir. Duyguları ifade ederken, içten ve candan bir tavrınız olmalı, çocukla aynı seviyede olarak ve göz teması kurarak iletişim kurabilirsiniz.</a:t>
            </a:r>
          </a:p>
          <a:p>
            <a:pPr>
              <a:lnSpc>
                <a:spcPts val="3871"/>
              </a:lnSpc>
            </a:pPr>
            <a:endParaRPr lang="en-US" sz="2580"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403956" y="5630985"/>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225962" y="2740420"/>
            <a:ext cx="3390783" cy="917180"/>
          </a:xfrm>
          <a:prstGeom prst="rect">
            <a:avLst/>
          </a:prstGeom>
        </p:spPr>
        <p:txBody>
          <a:bodyPr lIns="0" tIns="0" rIns="0" bIns="0" rtlCol="0" anchor="t">
            <a:spAutoFit/>
          </a:bodyPr>
          <a:lstStyle/>
          <a:p>
            <a:pPr>
              <a:lnSpc>
                <a:spcPts val="3571"/>
              </a:lnSpc>
            </a:pPr>
            <a:r>
              <a:rPr lang="en-US" sz="3682" spc="73" dirty="0" smtClean="0">
                <a:solidFill>
                  <a:srgbClr val="FFFFFF"/>
                </a:solidFill>
                <a:latin typeface="Montserrat Classic Bold"/>
              </a:rPr>
              <a:t>TAKD</a:t>
            </a:r>
            <a:r>
              <a:rPr lang="tr-TR" sz="3682" spc="73" dirty="0" smtClean="0">
                <a:solidFill>
                  <a:srgbClr val="FFFFFF"/>
                </a:solidFill>
                <a:latin typeface="Montserrat Classic Bold"/>
              </a:rPr>
              <a:t>İ</a:t>
            </a:r>
            <a:r>
              <a:rPr lang="en-US" sz="3682" spc="73" dirty="0" smtClean="0">
                <a:solidFill>
                  <a:srgbClr val="FFFFFF"/>
                </a:solidFill>
                <a:latin typeface="Montserrat Classic Bold"/>
              </a:rPr>
              <a:t>R </a:t>
            </a:r>
            <a:r>
              <a:rPr lang="en-US" sz="3682" spc="73" dirty="0">
                <a:solidFill>
                  <a:srgbClr val="FFFFFF"/>
                </a:solidFill>
                <a:latin typeface="Montserrat Classic Bold"/>
              </a:rPr>
              <a:t>ETMEK</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30484"/>
            <a:ext cx="6143562" cy="3864070"/>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Örneğin; Oyuncağını paylaşman çok hoşuma gitti.</a:t>
            </a:r>
          </a:p>
          <a:p>
            <a:pPr>
              <a:lnSpc>
                <a:spcPts val="3871"/>
              </a:lnSpc>
            </a:pPr>
            <a:r>
              <a:rPr lang="en-US" sz="2580" spc="51">
                <a:solidFill>
                  <a:srgbClr val="FFFFFF"/>
                </a:solidFill>
                <a:latin typeface="Montserrat Light"/>
              </a:rPr>
              <a:t>Etrafı toplamamda, masayı hazırlamamda bana yardım ettin, böylece daha az yoruldum ve çok mutlu oldum.</a:t>
            </a:r>
          </a:p>
          <a:p>
            <a:pPr>
              <a:lnSpc>
                <a:spcPts val="3871"/>
              </a:lnSpc>
            </a:pPr>
            <a:endParaRPr lang="en-US" sz="2580" spc="51">
              <a:solidFill>
                <a:srgbClr val="FFFFFF"/>
              </a:solidFill>
              <a:latin typeface="Montserrat Light"/>
            </a:endParaRPr>
          </a:p>
          <a:p>
            <a:pPr>
              <a:lnSpc>
                <a:spcPts val="3871"/>
              </a:lnSpc>
            </a:pPr>
            <a:endParaRPr lang="en-US" sz="2580"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409744" y="5594324"/>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75679" y="2773976"/>
            <a:ext cx="3390783" cy="1364855"/>
          </a:xfrm>
          <a:prstGeom prst="rect">
            <a:avLst/>
          </a:prstGeom>
        </p:spPr>
        <p:txBody>
          <a:bodyPr lIns="0" tIns="0" rIns="0" bIns="0" rtlCol="0" anchor="t">
            <a:spAutoFit/>
          </a:bodyPr>
          <a:lstStyle/>
          <a:p>
            <a:pPr>
              <a:lnSpc>
                <a:spcPts val="3571"/>
              </a:lnSpc>
            </a:pPr>
            <a:r>
              <a:rPr lang="en-US" sz="3682" spc="73">
                <a:solidFill>
                  <a:srgbClr val="FFFFFF"/>
                </a:solidFill>
                <a:latin typeface="Montserrat Classic Bold"/>
              </a:rPr>
              <a:t>SEÇENEKLER SUNMAK</a:t>
            </a:r>
          </a:p>
          <a:p>
            <a:pPr>
              <a:lnSpc>
                <a:spcPts val="3571"/>
              </a:lnSpc>
            </a:pPr>
            <a:endParaRPr lang="en-US" sz="3682" spc="73">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655320"/>
            <a:ext cx="6143562" cy="6292945"/>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Çocuklar da yetişkinler gibi hayatlarında kontrol sahibi olmak isterler. Bu sebeple katı kurallar koymak yerine sizin için de makul olabilecek seçenekler yaratabilirsiniz. “Uyumak istiyor musun?” yerine, “Şimdi mi, yoksa on dakika sonra mı yatmak istersin?” gibi. Böylece çocuğunuz hem biraz kontrol hissetmiş olur, hem de onu yatmaya kolayca ikna etmiş olursunuz. </a:t>
            </a:r>
          </a:p>
          <a:p>
            <a:pPr>
              <a:lnSpc>
                <a:spcPts val="3871"/>
              </a:lnSpc>
            </a:pPr>
            <a:endParaRPr lang="en-US" sz="2580"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453580" y="5363601"/>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7477">
                <a:alpha val="23922"/>
              </a:srgbClr>
            </a:solidFill>
          </p:spPr>
        </p:sp>
      </p:grpSp>
      <p:grpSp>
        <p:nvGrpSpPr>
          <p:cNvPr id="4" name="Group 4"/>
          <p:cNvGrpSpPr/>
          <p:nvPr/>
        </p:nvGrpSpPr>
        <p:grpSpPr>
          <a:xfrm>
            <a:off x="742950" y="2419350"/>
            <a:ext cx="7916894" cy="2001653"/>
            <a:chOff x="0" y="0"/>
            <a:chExt cx="20278459" cy="5126990"/>
          </a:xfrm>
        </p:grpSpPr>
        <p:sp>
          <p:nvSpPr>
            <p:cNvPr id="5" name="Freeform 5"/>
            <p:cNvSpPr/>
            <p:nvPr/>
          </p:nvSpPr>
          <p:spPr>
            <a:xfrm>
              <a:off x="0" y="0"/>
              <a:ext cx="20278458" cy="5126990"/>
            </a:xfrm>
            <a:custGeom>
              <a:avLst/>
              <a:gdLst/>
              <a:ahLst/>
              <a:cxnLst/>
              <a:rect l="l" t="t" r="r" b="b"/>
              <a:pathLst>
                <a:path w="20278458" h="5126990">
                  <a:moveTo>
                    <a:pt x="17456519" y="0"/>
                  </a:moveTo>
                  <a:lnTo>
                    <a:pt x="0" y="0"/>
                  </a:lnTo>
                  <a:lnTo>
                    <a:pt x="2821940" y="2564130"/>
                  </a:lnTo>
                  <a:lnTo>
                    <a:pt x="0" y="5126990"/>
                  </a:lnTo>
                  <a:lnTo>
                    <a:pt x="17456519" y="5126990"/>
                  </a:lnTo>
                  <a:lnTo>
                    <a:pt x="20278458" y="2564130"/>
                  </a:lnTo>
                  <a:close/>
                </a:path>
              </a:pathLst>
            </a:custGeom>
            <a:solidFill>
              <a:srgbClr val="F2F2F2"/>
            </a:solidFill>
          </p:spPr>
        </p:sp>
      </p:grpSp>
      <p:grpSp>
        <p:nvGrpSpPr>
          <p:cNvPr id="6" name="Group 6"/>
          <p:cNvGrpSpPr/>
          <p:nvPr/>
        </p:nvGrpSpPr>
        <p:grpSpPr>
          <a:xfrm>
            <a:off x="755650" y="4845050"/>
            <a:ext cx="7702550" cy="2001653"/>
            <a:chOff x="0" y="0"/>
            <a:chExt cx="19729435" cy="5126990"/>
          </a:xfrm>
        </p:grpSpPr>
        <p:sp>
          <p:nvSpPr>
            <p:cNvPr id="7" name="Freeform 7"/>
            <p:cNvSpPr/>
            <p:nvPr/>
          </p:nvSpPr>
          <p:spPr>
            <a:xfrm>
              <a:off x="0" y="0"/>
              <a:ext cx="19729434" cy="5126990"/>
            </a:xfrm>
            <a:custGeom>
              <a:avLst/>
              <a:gdLst/>
              <a:ahLst/>
              <a:cxnLst/>
              <a:rect l="l" t="t" r="r" b="b"/>
              <a:pathLst>
                <a:path w="19729434" h="5126990">
                  <a:moveTo>
                    <a:pt x="16907495" y="0"/>
                  </a:moveTo>
                  <a:lnTo>
                    <a:pt x="0" y="0"/>
                  </a:lnTo>
                  <a:lnTo>
                    <a:pt x="2821940" y="2564130"/>
                  </a:lnTo>
                  <a:lnTo>
                    <a:pt x="0" y="5126990"/>
                  </a:lnTo>
                  <a:lnTo>
                    <a:pt x="16907495" y="5126990"/>
                  </a:lnTo>
                  <a:lnTo>
                    <a:pt x="19729434" y="2564130"/>
                  </a:lnTo>
                  <a:close/>
                </a:path>
              </a:pathLst>
            </a:custGeom>
            <a:solidFill>
              <a:srgbClr val="F2F2F2"/>
            </a:solidFill>
          </p:spPr>
        </p:sp>
      </p:grpSp>
      <p:grpSp>
        <p:nvGrpSpPr>
          <p:cNvPr id="8" name="Group 8"/>
          <p:cNvGrpSpPr/>
          <p:nvPr/>
        </p:nvGrpSpPr>
        <p:grpSpPr>
          <a:xfrm>
            <a:off x="1880574" y="2505082"/>
            <a:ext cx="5815626" cy="1905035"/>
            <a:chOff x="0" y="57150"/>
            <a:chExt cx="7754167" cy="2540046"/>
          </a:xfrm>
        </p:grpSpPr>
        <p:sp>
          <p:nvSpPr>
            <p:cNvPr id="9" name="TextBox 9"/>
            <p:cNvSpPr txBox="1"/>
            <p:nvPr/>
          </p:nvSpPr>
          <p:spPr>
            <a:xfrm>
              <a:off x="0" y="57150"/>
              <a:ext cx="7534546" cy="898845"/>
            </a:xfrm>
            <a:prstGeom prst="rect">
              <a:avLst/>
            </a:prstGeom>
          </p:spPr>
          <p:txBody>
            <a:bodyPr lIns="0" tIns="0" rIns="0" bIns="0" rtlCol="0" anchor="t">
              <a:spAutoFit/>
            </a:bodyPr>
            <a:lstStyle/>
            <a:p>
              <a:pPr>
                <a:lnSpc>
                  <a:spcPts val="2540"/>
                </a:lnSpc>
              </a:pPr>
              <a:r>
                <a:rPr lang="en-US" sz="2619" spc="52">
                  <a:solidFill>
                    <a:srgbClr val="4CB8B4"/>
                  </a:solidFill>
                  <a:latin typeface="Montserrat Classic Bold"/>
                </a:rPr>
                <a:t>Öğüt vermek, çözüm ve öneri getirmek</a:t>
              </a:r>
            </a:p>
          </p:txBody>
        </p:sp>
        <p:sp>
          <p:nvSpPr>
            <p:cNvPr id="10" name="TextBox 10"/>
            <p:cNvSpPr txBox="1"/>
            <p:nvPr/>
          </p:nvSpPr>
          <p:spPr>
            <a:xfrm>
              <a:off x="0" y="1109609"/>
              <a:ext cx="7754167" cy="1487587"/>
            </a:xfrm>
            <a:prstGeom prst="rect">
              <a:avLst/>
            </a:prstGeom>
          </p:spPr>
          <p:txBody>
            <a:bodyPr wrap="square" lIns="0" tIns="0" rIns="0" bIns="0" rtlCol="0" anchor="t">
              <a:spAutoFit/>
            </a:bodyPr>
            <a:lstStyle/>
            <a:p>
              <a:pPr>
                <a:lnSpc>
                  <a:spcPts val="2946"/>
                </a:lnSpc>
              </a:pPr>
              <a:r>
                <a:rPr lang="en-US" sz="1964" spc="39" dirty="0" err="1">
                  <a:solidFill>
                    <a:srgbClr val="666666"/>
                  </a:solidFill>
                  <a:latin typeface="Montserrat Light"/>
                </a:rPr>
                <a:t>Çocuğun</a:t>
              </a:r>
              <a:r>
                <a:rPr lang="en-US" sz="1964" spc="39" dirty="0">
                  <a:solidFill>
                    <a:srgbClr val="666666"/>
                  </a:solidFill>
                  <a:latin typeface="Montserrat Light"/>
                </a:rPr>
                <a:t> </a:t>
              </a:r>
              <a:r>
                <a:rPr lang="en-US" sz="1964" spc="39" dirty="0" err="1">
                  <a:solidFill>
                    <a:srgbClr val="666666"/>
                  </a:solidFill>
                  <a:latin typeface="Montserrat Light"/>
                </a:rPr>
                <a:t>talebi</a:t>
              </a:r>
              <a:r>
                <a:rPr lang="en-US" sz="1964" spc="39" dirty="0">
                  <a:solidFill>
                    <a:srgbClr val="666666"/>
                  </a:solidFill>
                  <a:latin typeface="Montserrat Light"/>
                </a:rPr>
                <a:t> </a:t>
              </a:r>
              <a:r>
                <a:rPr lang="en-US" sz="1964" spc="39" dirty="0" err="1">
                  <a:solidFill>
                    <a:srgbClr val="666666"/>
                  </a:solidFill>
                  <a:latin typeface="Montserrat Light"/>
                </a:rPr>
                <a:t>olmadığı</a:t>
              </a:r>
              <a:r>
                <a:rPr lang="en-US" sz="1964" spc="39" dirty="0">
                  <a:solidFill>
                    <a:srgbClr val="666666"/>
                  </a:solidFill>
                  <a:latin typeface="Montserrat Light"/>
                </a:rPr>
                <a:t> </a:t>
              </a:r>
              <a:r>
                <a:rPr lang="en-US" sz="1964" spc="39" dirty="0" err="1">
                  <a:solidFill>
                    <a:srgbClr val="666666"/>
                  </a:solidFill>
                  <a:latin typeface="Montserrat Light"/>
                </a:rPr>
                <a:t>halde</a:t>
              </a:r>
              <a:r>
                <a:rPr lang="en-US" sz="1964" spc="39" dirty="0">
                  <a:solidFill>
                    <a:srgbClr val="666666"/>
                  </a:solidFill>
                  <a:latin typeface="Montserrat Light"/>
                </a:rPr>
                <a:t> </a:t>
              </a:r>
              <a:r>
                <a:rPr lang="en-US" sz="1964" spc="39" dirty="0" err="1">
                  <a:solidFill>
                    <a:srgbClr val="666666"/>
                  </a:solidFill>
                  <a:latin typeface="Montserrat Light"/>
                </a:rPr>
                <a:t>ona</a:t>
              </a:r>
              <a:r>
                <a:rPr lang="en-US" sz="1964" spc="39" dirty="0">
                  <a:solidFill>
                    <a:srgbClr val="666666"/>
                  </a:solidFill>
                  <a:latin typeface="Montserrat Light"/>
                </a:rPr>
                <a:t> </a:t>
              </a:r>
              <a:r>
                <a:rPr lang="en-US" sz="1964" spc="39" dirty="0" err="1">
                  <a:solidFill>
                    <a:srgbClr val="666666"/>
                  </a:solidFill>
                  <a:latin typeface="Montserrat Light"/>
                </a:rPr>
                <a:t>öneride</a:t>
              </a:r>
              <a:r>
                <a:rPr lang="en-US" sz="1964" spc="39" dirty="0">
                  <a:solidFill>
                    <a:srgbClr val="666666"/>
                  </a:solidFill>
                  <a:latin typeface="Montserrat Light"/>
                </a:rPr>
                <a:t> </a:t>
              </a:r>
              <a:r>
                <a:rPr lang="en-US" sz="1964" spc="39" dirty="0" err="1">
                  <a:solidFill>
                    <a:srgbClr val="666666"/>
                  </a:solidFill>
                  <a:latin typeface="Montserrat Light"/>
                </a:rPr>
                <a:t>bulunmak</a:t>
              </a:r>
              <a:r>
                <a:rPr lang="en-US" sz="1964" spc="39" dirty="0">
                  <a:solidFill>
                    <a:srgbClr val="666666"/>
                  </a:solidFill>
                  <a:latin typeface="Montserrat Light"/>
                </a:rPr>
                <a:t>, </a:t>
              </a:r>
              <a:r>
                <a:rPr lang="en-US" sz="1964" spc="39" dirty="0" err="1">
                  <a:solidFill>
                    <a:srgbClr val="666666"/>
                  </a:solidFill>
                  <a:latin typeface="Montserrat Light"/>
                </a:rPr>
                <a:t>yaşadığı</a:t>
              </a:r>
              <a:r>
                <a:rPr lang="en-US" sz="1964" spc="39" dirty="0">
                  <a:solidFill>
                    <a:srgbClr val="666666"/>
                  </a:solidFill>
                  <a:latin typeface="Montserrat Light"/>
                </a:rPr>
                <a:t> </a:t>
              </a:r>
              <a:r>
                <a:rPr lang="en-US" sz="1964" spc="39" dirty="0" err="1">
                  <a:solidFill>
                    <a:srgbClr val="666666"/>
                  </a:solidFill>
                  <a:latin typeface="Montserrat Light"/>
                </a:rPr>
                <a:t>problemi</a:t>
              </a:r>
              <a:r>
                <a:rPr lang="en-US" sz="1964" spc="39" dirty="0">
                  <a:solidFill>
                    <a:srgbClr val="666666"/>
                  </a:solidFill>
                  <a:latin typeface="Montserrat Light"/>
                </a:rPr>
                <a:t> </a:t>
              </a:r>
              <a:r>
                <a:rPr lang="en-US" sz="1964" spc="39" dirty="0" err="1">
                  <a:solidFill>
                    <a:srgbClr val="666666"/>
                  </a:solidFill>
                  <a:latin typeface="Montserrat Light"/>
                </a:rPr>
                <a:t>nasıl</a:t>
              </a:r>
              <a:r>
                <a:rPr lang="en-US" sz="1964" spc="39" dirty="0">
                  <a:solidFill>
                    <a:srgbClr val="666666"/>
                  </a:solidFill>
                  <a:latin typeface="Montserrat Light"/>
                </a:rPr>
                <a:t> </a:t>
              </a:r>
              <a:r>
                <a:rPr lang="en-US" sz="1964" spc="39" dirty="0" err="1">
                  <a:solidFill>
                    <a:srgbClr val="666666"/>
                  </a:solidFill>
                  <a:latin typeface="Montserrat Light"/>
                </a:rPr>
                <a:t>çözebileceğine</a:t>
              </a:r>
              <a:r>
                <a:rPr lang="en-US" sz="1964" spc="39" dirty="0">
                  <a:solidFill>
                    <a:srgbClr val="666666"/>
                  </a:solidFill>
                  <a:latin typeface="Montserrat Light"/>
                </a:rPr>
                <a:t> </a:t>
              </a:r>
              <a:r>
                <a:rPr lang="en-US" sz="1964" spc="39" dirty="0" err="1">
                  <a:solidFill>
                    <a:srgbClr val="666666"/>
                  </a:solidFill>
                  <a:latin typeface="Montserrat Light"/>
                </a:rPr>
                <a:t>dair</a:t>
              </a:r>
              <a:r>
                <a:rPr lang="en-US" sz="1964" spc="39" dirty="0">
                  <a:solidFill>
                    <a:srgbClr val="666666"/>
                  </a:solidFill>
                  <a:latin typeface="Montserrat Light"/>
                </a:rPr>
                <a:t> </a:t>
              </a:r>
              <a:r>
                <a:rPr lang="en-US" sz="1964" spc="39" dirty="0" err="1">
                  <a:solidFill>
                    <a:srgbClr val="666666"/>
                  </a:solidFill>
                  <a:latin typeface="Montserrat Light"/>
                </a:rPr>
                <a:t>çözüm</a:t>
              </a:r>
              <a:r>
                <a:rPr lang="en-US" sz="1964" spc="39" dirty="0">
                  <a:solidFill>
                    <a:srgbClr val="666666"/>
                  </a:solidFill>
                  <a:latin typeface="Montserrat Light"/>
                </a:rPr>
                <a:t> </a:t>
              </a:r>
              <a:r>
                <a:rPr lang="en-US" sz="1964" spc="39" dirty="0" err="1">
                  <a:solidFill>
                    <a:srgbClr val="666666"/>
                  </a:solidFill>
                  <a:latin typeface="Montserrat Light"/>
                </a:rPr>
                <a:t>önerileri</a:t>
              </a:r>
              <a:r>
                <a:rPr lang="en-US" sz="1964" spc="39" dirty="0">
                  <a:solidFill>
                    <a:srgbClr val="666666"/>
                  </a:solidFill>
                  <a:latin typeface="Montserrat Light"/>
                </a:rPr>
                <a:t> </a:t>
              </a:r>
              <a:r>
                <a:rPr lang="en-US" sz="1964" spc="39" dirty="0" err="1" smtClean="0">
                  <a:solidFill>
                    <a:srgbClr val="666666"/>
                  </a:solidFill>
                  <a:latin typeface="Montserrat Light"/>
                </a:rPr>
                <a:t>sunmak</a:t>
              </a:r>
              <a:r>
                <a:rPr lang="tr-TR" sz="1964" spc="39" dirty="0" smtClean="0">
                  <a:solidFill>
                    <a:srgbClr val="666666"/>
                  </a:solidFill>
                  <a:latin typeface="Montserrat Light"/>
                </a:rPr>
                <a:t>.</a:t>
              </a:r>
              <a:r>
                <a:rPr lang="en-US" sz="1964" spc="39" dirty="0" smtClean="0">
                  <a:solidFill>
                    <a:srgbClr val="666666"/>
                  </a:solidFill>
                  <a:latin typeface="Montserrat Light"/>
                </a:rPr>
                <a:t> </a:t>
              </a:r>
              <a:endParaRPr lang="en-US" sz="1964" spc="39" dirty="0">
                <a:solidFill>
                  <a:srgbClr val="666666"/>
                </a:solidFill>
                <a:latin typeface="Montserrat Light"/>
              </a:endParaRPr>
            </a:p>
          </p:txBody>
        </p:sp>
      </p:grpSp>
      <p:sp>
        <p:nvSpPr>
          <p:cNvPr id="11" name="TextBox 11"/>
          <p:cNvSpPr txBox="1"/>
          <p:nvPr/>
        </p:nvSpPr>
        <p:spPr>
          <a:xfrm>
            <a:off x="2003281" y="5318177"/>
            <a:ext cx="4700707" cy="962209"/>
          </a:xfrm>
          <a:prstGeom prst="rect">
            <a:avLst/>
          </a:prstGeom>
        </p:spPr>
        <p:txBody>
          <a:bodyPr lIns="0" tIns="0" rIns="0" bIns="0" rtlCol="0" anchor="t">
            <a:spAutoFit/>
          </a:bodyPr>
          <a:lstStyle/>
          <a:p>
            <a:pPr>
              <a:lnSpc>
                <a:spcPts val="2536"/>
              </a:lnSpc>
            </a:pPr>
            <a:r>
              <a:rPr lang="en-US" sz="2614" spc="52">
                <a:solidFill>
                  <a:srgbClr val="4CB8B4"/>
                </a:solidFill>
                <a:latin typeface="Montserrat Classic Bold"/>
              </a:rPr>
              <a:t>Öğretmek, nutuk çekmek, mantıklı düşünceler önermek</a:t>
            </a:r>
          </a:p>
        </p:txBody>
      </p:sp>
      <p:grpSp>
        <p:nvGrpSpPr>
          <p:cNvPr id="12" name="Group 12"/>
          <p:cNvGrpSpPr/>
          <p:nvPr/>
        </p:nvGrpSpPr>
        <p:grpSpPr>
          <a:xfrm>
            <a:off x="123122" y="3533536"/>
            <a:ext cx="718955" cy="575164"/>
            <a:chOff x="0" y="0"/>
            <a:chExt cx="6408833" cy="5126990"/>
          </a:xfrm>
        </p:grpSpPr>
        <p:sp>
          <p:nvSpPr>
            <p:cNvPr id="13" name="Freeform 13"/>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4" name="Group 14"/>
          <p:cNvGrpSpPr/>
          <p:nvPr/>
        </p:nvGrpSpPr>
        <p:grpSpPr>
          <a:xfrm>
            <a:off x="8472804" y="255468"/>
            <a:ext cx="718955" cy="575164"/>
            <a:chOff x="0" y="0"/>
            <a:chExt cx="6408833" cy="5126990"/>
          </a:xfrm>
        </p:grpSpPr>
        <p:sp>
          <p:nvSpPr>
            <p:cNvPr id="15" name="Freeform 1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6" name="Group 16"/>
          <p:cNvGrpSpPr/>
          <p:nvPr/>
        </p:nvGrpSpPr>
        <p:grpSpPr>
          <a:xfrm>
            <a:off x="5918200" y="4432300"/>
            <a:ext cx="374081" cy="295327"/>
            <a:chOff x="0" y="0"/>
            <a:chExt cx="6494284" cy="5126990"/>
          </a:xfrm>
        </p:grpSpPr>
        <p:sp>
          <p:nvSpPr>
            <p:cNvPr id="17" name="Freeform 17"/>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8" name="Group 18"/>
          <p:cNvGrpSpPr/>
          <p:nvPr/>
        </p:nvGrpSpPr>
        <p:grpSpPr>
          <a:xfrm>
            <a:off x="8472804" y="4284636"/>
            <a:ext cx="374081" cy="295327"/>
            <a:chOff x="0" y="0"/>
            <a:chExt cx="6494284" cy="5126990"/>
          </a:xfrm>
        </p:grpSpPr>
        <p:sp>
          <p:nvSpPr>
            <p:cNvPr id="19" name="Freeform 19"/>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20" name="Group 20"/>
          <p:cNvGrpSpPr/>
          <p:nvPr/>
        </p:nvGrpSpPr>
        <p:grpSpPr>
          <a:xfrm>
            <a:off x="250757" y="5578344"/>
            <a:ext cx="591320" cy="466832"/>
            <a:chOff x="0" y="0"/>
            <a:chExt cx="6494284" cy="5126990"/>
          </a:xfrm>
        </p:grpSpPr>
        <p:sp>
          <p:nvSpPr>
            <p:cNvPr id="21" name="Freeform 21"/>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22" name="Group 22"/>
          <p:cNvGrpSpPr/>
          <p:nvPr/>
        </p:nvGrpSpPr>
        <p:grpSpPr>
          <a:xfrm>
            <a:off x="8162811" y="2623218"/>
            <a:ext cx="295389" cy="233202"/>
            <a:chOff x="0" y="0"/>
            <a:chExt cx="6494284" cy="5126990"/>
          </a:xfrm>
        </p:grpSpPr>
        <p:sp>
          <p:nvSpPr>
            <p:cNvPr id="23" name="Freeform 23"/>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grpSp>
        <p:nvGrpSpPr>
          <p:cNvPr id="24" name="Group 24"/>
          <p:cNvGrpSpPr/>
          <p:nvPr/>
        </p:nvGrpSpPr>
        <p:grpSpPr>
          <a:xfrm>
            <a:off x="842078" y="112897"/>
            <a:ext cx="7727903" cy="2001653"/>
            <a:chOff x="0" y="0"/>
            <a:chExt cx="19794374" cy="5126990"/>
          </a:xfrm>
        </p:grpSpPr>
        <p:sp>
          <p:nvSpPr>
            <p:cNvPr id="25" name="Freeform 25"/>
            <p:cNvSpPr/>
            <p:nvPr/>
          </p:nvSpPr>
          <p:spPr>
            <a:xfrm>
              <a:off x="0" y="0"/>
              <a:ext cx="19794373" cy="5126990"/>
            </a:xfrm>
            <a:custGeom>
              <a:avLst/>
              <a:gdLst/>
              <a:ahLst/>
              <a:cxnLst/>
              <a:rect l="l" t="t" r="r" b="b"/>
              <a:pathLst>
                <a:path w="19794373" h="5126990">
                  <a:moveTo>
                    <a:pt x="16972434" y="0"/>
                  </a:moveTo>
                  <a:lnTo>
                    <a:pt x="0" y="0"/>
                  </a:lnTo>
                  <a:lnTo>
                    <a:pt x="2821940" y="2564130"/>
                  </a:lnTo>
                  <a:lnTo>
                    <a:pt x="0" y="5126990"/>
                  </a:lnTo>
                  <a:lnTo>
                    <a:pt x="16972434" y="5126990"/>
                  </a:lnTo>
                  <a:lnTo>
                    <a:pt x="19794373" y="2564130"/>
                  </a:lnTo>
                  <a:close/>
                </a:path>
              </a:pathLst>
            </a:custGeom>
            <a:solidFill>
              <a:srgbClr val="F2F2F2"/>
            </a:solidFill>
          </p:spPr>
        </p:sp>
      </p:grpSp>
      <p:grpSp>
        <p:nvGrpSpPr>
          <p:cNvPr id="26" name="Group 26"/>
          <p:cNvGrpSpPr/>
          <p:nvPr/>
        </p:nvGrpSpPr>
        <p:grpSpPr>
          <a:xfrm>
            <a:off x="8659844" y="6370670"/>
            <a:ext cx="718955" cy="575164"/>
            <a:chOff x="0" y="0"/>
            <a:chExt cx="6408833" cy="5126990"/>
          </a:xfrm>
        </p:grpSpPr>
        <p:sp>
          <p:nvSpPr>
            <p:cNvPr id="27" name="Freeform 27"/>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28" name="Group 28"/>
          <p:cNvGrpSpPr/>
          <p:nvPr/>
        </p:nvGrpSpPr>
        <p:grpSpPr>
          <a:xfrm>
            <a:off x="123122" y="255468"/>
            <a:ext cx="718955" cy="575164"/>
            <a:chOff x="0" y="0"/>
            <a:chExt cx="6408833" cy="5126990"/>
          </a:xfrm>
        </p:grpSpPr>
        <p:sp>
          <p:nvSpPr>
            <p:cNvPr id="29" name="Freeform 29"/>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30" name="Group 30"/>
          <p:cNvGrpSpPr/>
          <p:nvPr/>
        </p:nvGrpSpPr>
        <p:grpSpPr>
          <a:xfrm>
            <a:off x="2003281" y="423139"/>
            <a:ext cx="4455642" cy="1143230"/>
            <a:chOff x="0" y="57150"/>
            <a:chExt cx="5940856" cy="1524306"/>
          </a:xfrm>
        </p:grpSpPr>
        <p:sp>
          <p:nvSpPr>
            <p:cNvPr id="31" name="TextBox 31"/>
            <p:cNvSpPr txBox="1"/>
            <p:nvPr/>
          </p:nvSpPr>
          <p:spPr>
            <a:xfrm>
              <a:off x="0" y="57150"/>
              <a:ext cx="5940856" cy="463795"/>
            </a:xfrm>
            <a:prstGeom prst="rect">
              <a:avLst/>
            </a:prstGeom>
          </p:spPr>
          <p:txBody>
            <a:bodyPr lIns="0" tIns="0" rIns="0" bIns="0" rtlCol="0" anchor="t">
              <a:spAutoFit/>
            </a:bodyPr>
            <a:lstStyle/>
            <a:p>
              <a:pPr>
                <a:lnSpc>
                  <a:spcPts val="2536"/>
                </a:lnSpc>
              </a:pPr>
              <a:r>
                <a:rPr lang="en-US" sz="2614" spc="52">
                  <a:solidFill>
                    <a:srgbClr val="4CB8B4"/>
                  </a:solidFill>
                  <a:latin typeface="Montserrat Classic Bold"/>
                </a:rPr>
                <a:t>Ahlak dersi vermek</a:t>
              </a:r>
            </a:p>
          </p:txBody>
        </p:sp>
        <p:sp>
          <p:nvSpPr>
            <p:cNvPr id="32" name="TextBox 32"/>
            <p:cNvSpPr txBox="1"/>
            <p:nvPr/>
          </p:nvSpPr>
          <p:spPr>
            <a:xfrm>
              <a:off x="0" y="658127"/>
              <a:ext cx="5940856" cy="923329"/>
            </a:xfrm>
            <a:prstGeom prst="rect">
              <a:avLst/>
            </a:prstGeom>
          </p:spPr>
          <p:txBody>
            <a:bodyPr lIns="0" tIns="0" rIns="0" bIns="0" rtlCol="0" anchor="t">
              <a:spAutoFit/>
            </a:bodyPr>
            <a:lstStyle/>
            <a:p>
              <a:pPr>
                <a:lnSpc>
                  <a:spcPts val="2716"/>
                </a:lnSpc>
              </a:pPr>
              <a:r>
                <a:rPr lang="en-US" sz="1811" spc="36" dirty="0">
                  <a:solidFill>
                    <a:srgbClr val="666666"/>
                  </a:solidFill>
                  <a:latin typeface="Montserrat Light"/>
                </a:rPr>
                <a:t>Biz </a:t>
              </a:r>
              <a:r>
                <a:rPr lang="en-US" sz="1811" spc="36" dirty="0" err="1">
                  <a:solidFill>
                    <a:srgbClr val="666666"/>
                  </a:solidFill>
                  <a:latin typeface="Montserrat Light"/>
                </a:rPr>
                <a:t>senin</a:t>
              </a:r>
              <a:r>
                <a:rPr lang="en-US" sz="1811" spc="36" dirty="0">
                  <a:solidFill>
                    <a:srgbClr val="666666"/>
                  </a:solidFill>
                  <a:latin typeface="Montserrat Light"/>
                </a:rPr>
                <a:t> </a:t>
              </a:r>
              <a:r>
                <a:rPr lang="en-US" sz="1811" spc="36" dirty="0" err="1">
                  <a:solidFill>
                    <a:srgbClr val="666666"/>
                  </a:solidFill>
                  <a:latin typeface="Montserrat Light"/>
                </a:rPr>
                <a:t>yaşındayken</a:t>
              </a:r>
              <a:r>
                <a:rPr lang="en-US" sz="1811" spc="36" dirty="0">
                  <a:solidFill>
                    <a:srgbClr val="666666"/>
                  </a:solidFill>
                  <a:latin typeface="Montserrat Light"/>
                </a:rPr>
                <a:t> </a:t>
              </a:r>
              <a:r>
                <a:rPr lang="en-US" sz="1811" spc="36" dirty="0" err="1">
                  <a:solidFill>
                    <a:srgbClr val="666666"/>
                  </a:solidFill>
                  <a:latin typeface="Montserrat Light"/>
                </a:rPr>
                <a:t>büyüklerimizin</a:t>
              </a:r>
              <a:r>
                <a:rPr lang="en-US" sz="1811" spc="36" dirty="0">
                  <a:solidFill>
                    <a:srgbClr val="666666"/>
                  </a:solidFill>
                  <a:latin typeface="Montserrat Light"/>
                </a:rPr>
                <a:t> </a:t>
              </a:r>
              <a:r>
                <a:rPr lang="en-US" sz="1811" spc="36" dirty="0" err="1">
                  <a:solidFill>
                    <a:srgbClr val="666666"/>
                  </a:solidFill>
                  <a:latin typeface="Montserrat Light"/>
                </a:rPr>
                <a:t>yanında</a:t>
              </a:r>
              <a:r>
                <a:rPr lang="en-US" sz="1811" spc="36" dirty="0">
                  <a:solidFill>
                    <a:srgbClr val="666666"/>
                  </a:solidFill>
                  <a:latin typeface="Montserrat Light"/>
                </a:rPr>
                <a:t> </a:t>
              </a:r>
              <a:r>
                <a:rPr lang="en-US" sz="1811" spc="36" dirty="0" err="1" smtClean="0">
                  <a:solidFill>
                    <a:srgbClr val="666666"/>
                  </a:solidFill>
                  <a:latin typeface="Montserrat Light"/>
                </a:rPr>
                <a:t>konuşmazdık</a:t>
              </a:r>
              <a:r>
                <a:rPr lang="tr-TR" sz="1811" spc="36" dirty="0" smtClean="0">
                  <a:solidFill>
                    <a:srgbClr val="666666"/>
                  </a:solidFill>
                  <a:latin typeface="Montserrat Light"/>
                </a:rPr>
                <a:t>.</a:t>
              </a:r>
              <a:endParaRPr lang="en-US" sz="1811" spc="36" dirty="0">
                <a:solidFill>
                  <a:srgbClr val="666666"/>
                </a:solidFill>
                <a:latin typeface="Montserrat Ligh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sp>
        <p:nvSpPr>
          <p:cNvPr id="2" name="TextBox 2"/>
          <p:cNvSpPr txBox="1"/>
          <p:nvPr/>
        </p:nvSpPr>
        <p:spPr>
          <a:xfrm>
            <a:off x="75679" y="2773976"/>
            <a:ext cx="3390783" cy="1364855"/>
          </a:xfrm>
          <a:prstGeom prst="rect">
            <a:avLst/>
          </a:prstGeom>
        </p:spPr>
        <p:txBody>
          <a:bodyPr lIns="0" tIns="0" rIns="0" bIns="0" rtlCol="0" anchor="t">
            <a:spAutoFit/>
          </a:bodyPr>
          <a:lstStyle/>
          <a:p>
            <a:pPr>
              <a:lnSpc>
                <a:spcPts val="3571"/>
              </a:lnSpc>
            </a:pPr>
            <a:r>
              <a:rPr lang="en-US" sz="3682" spc="73">
                <a:solidFill>
                  <a:srgbClr val="FFFFFF"/>
                </a:solidFill>
                <a:latin typeface="Montserrat Classic Bold"/>
              </a:rPr>
              <a:t>SEÇENEKLER SUNMAK</a:t>
            </a:r>
          </a:p>
          <a:p>
            <a:pPr>
              <a:lnSpc>
                <a:spcPts val="3571"/>
              </a:lnSpc>
            </a:pPr>
            <a:endParaRPr lang="en-US" sz="3682" spc="73">
              <a:solidFill>
                <a:srgbClr val="FFFFFF"/>
              </a:solidFill>
              <a:latin typeface="Montserrat Classic Bold"/>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97305" y="3905210"/>
            <a:ext cx="6479249" cy="59065"/>
          </a:xfrm>
          <a:prstGeom prst="rect">
            <a:avLst/>
          </a:prstGeom>
        </p:spPr>
      </p:pic>
      <p:sp>
        <p:nvSpPr>
          <p:cNvPr id="4" name="TextBox 4"/>
          <p:cNvSpPr txBox="1"/>
          <p:nvPr/>
        </p:nvSpPr>
        <p:spPr>
          <a:xfrm>
            <a:off x="3610038" y="1201690"/>
            <a:ext cx="6143562" cy="4835620"/>
          </a:xfrm>
          <a:prstGeom prst="rect">
            <a:avLst/>
          </a:prstGeom>
        </p:spPr>
        <p:txBody>
          <a:bodyPr lIns="0" tIns="0" rIns="0" bIns="0" rtlCol="0" anchor="t">
            <a:spAutoFit/>
          </a:bodyPr>
          <a:lstStyle/>
          <a:p>
            <a:pPr>
              <a:lnSpc>
                <a:spcPts val="3871"/>
              </a:lnSpc>
            </a:pPr>
            <a:r>
              <a:rPr lang="en-US" sz="2580" spc="51">
                <a:solidFill>
                  <a:srgbClr val="FFFFFF"/>
                </a:solidFill>
                <a:latin typeface="Montserrat Light"/>
              </a:rPr>
              <a:t>Çocuğunuzun hayatında son söz size aitmiş onun söz hakkı yokmuş gibi davranırsanız sizinle inatlaşabilir ve olumsuz davranışlar sergileyebilirler. Bu sebeple onların da söz hakkına sahip olduğunu hissettirin ve belli sınırlar çerçevesinde seçenekler sunarak onun karar vermesini sağlayın.</a:t>
            </a:r>
          </a:p>
          <a:p>
            <a:pPr>
              <a:lnSpc>
                <a:spcPts val="3871"/>
              </a:lnSpc>
            </a:pPr>
            <a:endParaRPr lang="en-US" sz="2580" spc="51">
              <a:solidFill>
                <a:srgbClr val="FFFFFF"/>
              </a:solidFill>
              <a:latin typeface="Montserrat Light"/>
            </a:endParaRPr>
          </a:p>
        </p:txBody>
      </p:sp>
      <p:grpSp>
        <p:nvGrpSpPr>
          <p:cNvPr id="5" name="Group 5"/>
          <p:cNvGrpSpPr/>
          <p:nvPr/>
        </p:nvGrpSpPr>
        <p:grpSpPr>
          <a:xfrm>
            <a:off x="1202398" y="731520"/>
            <a:ext cx="718955" cy="575164"/>
            <a:chOff x="0" y="0"/>
            <a:chExt cx="6408833" cy="5126990"/>
          </a:xfrm>
        </p:grpSpPr>
        <p:sp>
          <p:nvSpPr>
            <p:cNvPr id="6" name="Freeform 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7" name="Group 7"/>
          <p:cNvGrpSpPr/>
          <p:nvPr/>
        </p:nvGrpSpPr>
        <p:grpSpPr>
          <a:xfrm>
            <a:off x="378878" y="220559"/>
            <a:ext cx="352642" cy="284300"/>
            <a:chOff x="0" y="0"/>
            <a:chExt cx="6359534" cy="5126990"/>
          </a:xfrm>
        </p:grpSpPr>
        <p:sp>
          <p:nvSpPr>
            <p:cNvPr id="8" name="Freeform 8"/>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9" name="Group 9"/>
          <p:cNvGrpSpPr/>
          <p:nvPr/>
        </p:nvGrpSpPr>
        <p:grpSpPr>
          <a:xfrm>
            <a:off x="241721" y="5606123"/>
            <a:ext cx="1921353" cy="1543382"/>
            <a:chOff x="0" y="0"/>
            <a:chExt cx="6382674" cy="5126990"/>
          </a:xfrm>
        </p:grpSpPr>
        <p:sp>
          <p:nvSpPr>
            <p:cNvPr id="10" name="Freeform 10"/>
            <p:cNvSpPr/>
            <p:nvPr/>
          </p:nvSpPr>
          <p:spPr>
            <a:xfrm>
              <a:off x="0" y="0"/>
              <a:ext cx="6382674" cy="5126990"/>
            </a:xfrm>
            <a:custGeom>
              <a:avLst/>
              <a:gdLst/>
              <a:ahLst/>
              <a:cxnLst/>
              <a:rect l="l" t="t" r="r" b="b"/>
              <a:pathLst>
                <a:path w="6382674" h="5126990">
                  <a:moveTo>
                    <a:pt x="3560734" y="0"/>
                  </a:moveTo>
                  <a:lnTo>
                    <a:pt x="0" y="0"/>
                  </a:lnTo>
                  <a:lnTo>
                    <a:pt x="2821940" y="2564130"/>
                  </a:lnTo>
                  <a:lnTo>
                    <a:pt x="0" y="5126990"/>
                  </a:lnTo>
                  <a:lnTo>
                    <a:pt x="3560734" y="5126990"/>
                  </a:lnTo>
                  <a:lnTo>
                    <a:pt x="6382674" y="2564130"/>
                  </a:lnTo>
                  <a:close/>
                </a:path>
              </a:pathLst>
            </a:custGeom>
            <a:solidFill>
              <a:srgbClr val="FF7477"/>
            </a:solidFill>
          </p:spPr>
        </p:sp>
      </p:grpSp>
      <p:grpSp>
        <p:nvGrpSpPr>
          <p:cNvPr id="11" name="Group 11"/>
          <p:cNvGrpSpPr/>
          <p:nvPr/>
        </p:nvGrpSpPr>
        <p:grpSpPr>
          <a:xfrm>
            <a:off x="8455984" y="6451345"/>
            <a:ext cx="566096" cy="455638"/>
            <a:chOff x="0" y="0"/>
            <a:chExt cx="6369991" cy="5126990"/>
          </a:xfrm>
        </p:grpSpPr>
        <p:sp>
          <p:nvSpPr>
            <p:cNvPr id="12" name="Freeform 12"/>
            <p:cNvSpPr/>
            <p:nvPr/>
          </p:nvSpPr>
          <p:spPr>
            <a:xfrm>
              <a:off x="0" y="0"/>
              <a:ext cx="6369991" cy="5126990"/>
            </a:xfrm>
            <a:custGeom>
              <a:avLst/>
              <a:gdLst/>
              <a:ahLst/>
              <a:cxnLst/>
              <a:rect l="l" t="t" r="r" b="b"/>
              <a:pathLst>
                <a:path w="6369991" h="5126990">
                  <a:moveTo>
                    <a:pt x="3548051" y="0"/>
                  </a:moveTo>
                  <a:lnTo>
                    <a:pt x="0" y="0"/>
                  </a:lnTo>
                  <a:lnTo>
                    <a:pt x="2821940" y="2564130"/>
                  </a:lnTo>
                  <a:lnTo>
                    <a:pt x="0" y="5126990"/>
                  </a:lnTo>
                  <a:lnTo>
                    <a:pt x="3548051" y="5126990"/>
                  </a:lnTo>
                  <a:lnTo>
                    <a:pt x="6369991" y="2564130"/>
                  </a:lnTo>
                  <a:close/>
                </a:path>
              </a:pathLst>
            </a:custGeom>
            <a:solidFill>
              <a:srgbClr val="F2F2F2"/>
            </a:solidFill>
          </p:spPr>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C5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8253" y="4785537"/>
            <a:ext cx="2237946" cy="2001653"/>
            <a:chOff x="0" y="0"/>
            <a:chExt cx="5732310" cy="5126990"/>
          </a:xfrm>
        </p:grpSpPr>
        <p:sp>
          <p:nvSpPr>
            <p:cNvPr id="3" name="Freeform 3"/>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sp>
        <p:nvSpPr>
          <p:cNvPr id="4" name="TextBox 4"/>
          <p:cNvSpPr txBox="1"/>
          <p:nvPr/>
        </p:nvSpPr>
        <p:spPr>
          <a:xfrm>
            <a:off x="2625894" y="307814"/>
            <a:ext cx="6819900" cy="923612"/>
          </a:xfrm>
          <a:prstGeom prst="rect">
            <a:avLst/>
          </a:prstGeom>
        </p:spPr>
        <p:txBody>
          <a:bodyPr lIns="0" tIns="0" rIns="0" bIns="0" rtlCol="0" anchor="t">
            <a:spAutoFit/>
          </a:bodyPr>
          <a:lstStyle/>
          <a:p>
            <a:pPr>
              <a:lnSpc>
                <a:spcPts val="3468"/>
              </a:lnSpc>
            </a:pPr>
            <a:r>
              <a:rPr lang="en-US" sz="3576" spc="71">
                <a:solidFill>
                  <a:srgbClr val="FFFFFF"/>
                </a:solidFill>
                <a:latin typeface="Montserrat Light Bold"/>
              </a:rPr>
              <a:t>İÇ DİSİPLİN KAZANDIRMA</a:t>
            </a:r>
          </a:p>
          <a:p>
            <a:pPr>
              <a:lnSpc>
                <a:spcPts val="3468"/>
              </a:lnSpc>
            </a:pPr>
            <a:endParaRPr lang="en-US" sz="3576" spc="71">
              <a:solidFill>
                <a:srgbClr val="FFFFFF"/>
              </a:solidFill>
              <a:latin typeface="Montserrat Light Bold"/>
            </a:endParaRPr>
          </a:p>
        </p:txBody>
      </p:sp>
      <p:grpSp>
        <p:nvGrpSpPr>
          <p:cNvPr id="5" name="Group 5"/>
          <p:cNvGrpSpPr/>
          <p:nvPr/>
        </p:nvGrpSpPr>
        <p:grpSpPr>
          <a:xfrm rot="-5400000">
            <a:off x="946150" y="6477000"/>
            <a:ext cx="875675" cy="787223"/>
            <a:chOff x="0" y="0"/>
            <a:chExt cx="5732310" cy="5126990"/>
          </a:xfrm>
        </p:grpSpPr>
        <p:sp>
          <p:nvSpPr>
            <p:cNvPr id="6" name="Freeform 6"/>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grpSp>
        <p:nvGrpSpPr>
          <p:cNvPr id="7" name="Group 7"/>
          <p:cNvGrpSpPr/>
          <p:nvPr/>
        </p:nvGrpSpPr>
        <p:grpSpPr>
          <a:xfrm rot="-5400000">
            <a:off x="368300" y="4044950"/>
            <a:ext cx="594883" cy="534533"/>
            <a:chOff x="0" y="0"/>
            <a:chExt cx="5732310" cy="5126990"/>
          </a:xfrm>
        </p:grpSpPr>
        <p:sp>
          <p:nvSpPr>
            <p:cNvPr id="8" name="Freeform 8"/>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9" name="Group 9"/>
          <p:cNvGrpSpPr/>
          <p:nvPr/>
        </p:nvGrpSpPr>
        <p:grpSpPr>
          <a:xfrm rot="-5400000">
            <a:off x="51985" y="118147"/>
            <a:ext cx="2237946" cy="2001653"/>
            <a:chOff x="0" y="0"/>
            <a:chExt cx="5732310" cy="5126990"/>
          </a:xfrm>
        </p:grpSpPr>
        <p:sp>
          <p:nvSpPr>
            <p:cNvPr id="10" name="Freeform 10"/>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2F2F2"/>
            </a:solidFill>
          </p:spPr>
        </p:sp>
      </p:grpSp>
      <p:grpSp>
        <p:nvGrpSpPr>
          <p:cNvPr id="11" name="Group 11"/>
          <p:cNvGrpSpPr/>
          <p:nvPr/>
        </p:nvGrpSpPr>
        <p:grpSpPr>
          <a:xfrm rot="-5400000">
            <a:off x="1252514" y="1970680"/>
            <a:ext cx="594883" cy="534533"/>
            <a:chOff x="0" y="0"/>
            <a:chExt cx="5732310" cy="5126990"/>
          </a:xfrm>
        </p:grpSpPr>
        <p:sp>
          <p:nvSpPr>
            <p:cNvPr id="12" name="Freeform 12"/>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4CB8B4"/>
            </a:solidFill>
          </p:spPr>
        </p:sp>
      </p:grpSp>
      <p:grpSp>
        <p:nvGrpSpPr>
          <p:cNvPr id="13" name="Group 13"/>
          <p:cNvGrpSpPr/>
          <p:nvPr/>
        </p:nvGrpSpPr>
        <p:grpSpPr>
          <a:xfrm rot="-5400000">
            <a:off x="522714" y="2900497"/>
            <a:ext cx="875675" cy="787223"/>
            <a:chOff x="0" y="0"/>
            <a:chExt cx="5732310" cy="5126990"/>
          </a:xfrm>
        </p:grpSpPr>
        <p:sp>
          <p:nvSpPr>
            <p:cNvPr id="14" name="Freeform 14"/>
            <p:cNvSpPr/>
            <p:nvPr/>
          </p:nvSpPr>
          <p:spPr>
            <a:xfrm>
              <a:off x="0" y="0"/>
              <a:ext cx="5732310" cy="5126990"/>
            </a:xfrm>
            <a:custGeom>
              <a:avLst/>
              <a:gdLst/>
              <a:ahLst/>
              <a:cxnLst/>
              <a:rect l="l" t="t" r="r" b="b"/>
              <a:pathLst>
                <a:path w="5732310" h="5126990">
                  <a:moveTo>
                    <a:pt x="2910370" y="0"/>
                  </a:moveTo>
                  <a:lnTo>
                    <a:pt x="0" y="0"/>
                  </a:lnTo>
                  <a:lnTo>
                    <a:pt x="2821940" y="2564130"/>
                  </a:lnTo>
                  <a:lnTo>
                    <a:pt x="0" y="5126990"/>
                  </a:lnTo>
                  <a:lnTo>
                    <a:pt x="2910370" y="5126990"/>
                  </a:lnTo>
                  <a:lnTo>
                    <a:pt x="5732310" y="2564130"/>
                  </a:lnTo>
                  <a:close/>
                </a:path>
              </a:pathLst>
            </a:custGeom>
            <a:solidFill>
              <a:srgbClr val="FF7477"/>
            </a:solidFill>
          </p:spPr>
        </p:sp>
      </p:grpSp>
      <p:sp>
        <p:nvSpPr>
          <p:cNvPr id="21" name="TextBox 21"/>
          <p:cNvSpPr txBox="1"/>
          <p:nvPr/>
        </p:nvSpPr>
        <p:spPr>
          <a:xfrm>
            <a:off x="2644944" y="1702286"/>
            <a:ext cx="7081115" cy="4194527"/>
          </a:xfrm>
          <a:prstGeom prst="rect">
            <a:avLst/>
          </a:prstGeom>
        </p:spPr>
        <p:txBody>
          <a:bodyPr lIns="0" tIns="0" rIns="0" bIns="0" rtlCol="0" anchor="t">
            <a:spAutoFit/>
          </a:bodyPr>
          <a:lstStyle/>
          <a:p>
            <a:pPr>
              <a:lnSpc>
                <a:spcPts val="3346"/>
              </a:lnSpc>
            </a:pPr>
            <a:r>
              <a:rPr lang="en-US" sz="3449" spc="68" dirty="0" err="1">
                <a:solidFill>
                  <a:srgbClr val="FFFFFF"/>
                </a:solidFill>
                <a:latin typeface="Montserrat Light"/>
              </a:rPr>
              <a:t>İç</a:t>
            </a:r>
            <a:r>
              <a:rPr lang="en-US" sz="3449" spc="68" dirty="0">
                <a:solidFill>
                  <a:srgbClr val="FFFFFF"/>
                </a:solidFill>
                <a:latin typeface="Montserrat Light"/>
              </a:rPr>
              <a:t> </a:t>
            </a:r>
            <a:r>
              <a:rPr lang="en-US" sz="3449" spc="68" dirty="0" err="1">
                <a:solidFill>
                  <a:srgbClr val="FFFFFF"/>
                </a:solidFill>
                <a:latin typeface="Montserrat Light"/>
              </a:rPr>
              <a:t>disiplin</a:t>
            </a:r>
            <a:r>
              <a:rPr lang="en-US" sz="3449" spc="68" dirty="0">
                <a:solidFill>
                  <a:srgbClr val="FFFFFF"/>
                </a:solidFill>
                <a:latin typeface="Montserrat Light"/>
              </a:rPr>
              <a:t>, </a:t>
            </a:r>
            <a:r>
              <a:rPr lang="en-US" sz="3449" spc="68" dirty="0" err="1">
                <a:solidFill>
                  <a:srgbClr val="FFFFFF"/>
                </a:solidFill>
                <a:latin typeface="Montserrat Light"/>
              </a:rPr>
              <a:t>çocukların</a:t>
            </a:r>
            <a:r>
              <a:rPr lang="en-US" sz="3449" spc="68" dirty="0">
                <a:solidFill>
                  <a:srgbClr val="FFFFFF"/>
                </a:solidFill>
                <a:latin typeface="Montserrat Light"/>
              </a:rPr>
              <a:t> </a:t>
            </a:r>
            <a:r>
              <a:rPr lang="en-US" sz="3449" spc="68" dirty="0" err="1">
                <a:solidFill>
                  <a:srgbClr val="FFFFFF"/>
                </a:solidFill>
                <a:latin typeface="Montserrat Light"/>
              </a:rPr>
              <a:t>kendi</a:t>
            </a:r>
            <a:r>
              <a:rPr lang="en-US" sz="3449" spc="68" dirty="0">
                <a:solidFill>
                  <a:srgbClr val="FFFFFF"/>
                </a:solidFill>
                <a:latin typeface="Montserrat Light"/>
              </a:rPr>
              <a:t> </a:t>
            </a:r>
            <a:r>
              <a:rPr lang="en-US" sz="3449" spc="68" dirty="0" err="1">
                <a:solidFill>
                  <a:srgbClr val="FFFFFF"/>
                </a:solidFill>
                <a:latin typeface="Montserrat Light"/>
              </a:rPr>
              <a:t>hareketlerini</a:t>
            </a:r>
            <a:r>
              <a:rPr lang="en-US" sz="3449" spc="68" dirty="0">
                <a:solidFill>
                  <a:srgbClr val="FFFFFF"/>
                </a:solidFill>
                <a:latin typeface="Montserrat Light"/>
              </a:rPr>
              <a:t> </a:t>
            </a:r>
            <a:r>
              <a:rPr lang="en-US" sz="3449" spc="68" dirty="0" err="1">
                <a:solidFill>
                  <a:srgbClr val="FFFFFF"/>
                </a:solidFill>
                <a:latin typeface="Montserrat Light"/>
              </a:rPr>
              <a:t>kontrol</a:t>
            </a:r>
            <a:r>
              <a:rPr lang="en-US" sz="3449" spc="68" dirty="0">
                <a:solidFill>
                  <a:srgbClr val="FFFFFF"/>
                </a:solidFill>
                <a:latin typeface="Montserrat Light"/>
              </a:rPr>
              <a:t> </a:t>
            </a:r>
            <a:r>
              <a:rPr lang="en-US" sz="3449" spc="68" dirty="0" err="1">
                <a:solidFill>
                  <a:srgbClr val="FFFFFF"/>
                </a:solidFill>
                <a:latin typeface="Montserrat Light"/>
              </a:rPr>
              <a:t>edebilmelerine</a:t>
            </a:r>
            <a:r>
              <a:rPr lang="en-US" sz="3449" spc="68" dirty="0">
                <a:solidFill>
                  <a:srgbClr val="FFFFFF"/>
                </a:solidFill>
                <a:latin typeface="Montserrat Light"/>
              </a:rPr>
              <a:t> </a:t>
            </a:r>
            <a:r>
              <a:rPr lang="en-US" sz="3449" spc="68" dirty="0" err="1">
                <a:solidFill>
                  <a:srgbClr val="FFFFFF"/>
                </a:solidFill>
                <a:latin typeface="Montserrat Light"/>
              </a:rPr>
              <a:t>ve</a:t>
            </a:r>
            <a:r>
              <a:rPr lang="en-US" sz="3449" spc="68" dirty="0">
                <a:solidFill>
                  <a:srgbClr val="FFFFFF"/>
                </a:solidFill>
                <a:latin typeface="Montserrat Light"/>
              </a:rPr>
              <a:t> </a:t>
            </a:r>
            <a:r>
              <a:rPr lang="en-US" sz="3449" spc="68" dirty="0" err="1">
                <a:solidFill>
                  <a:srgbClr val="FFFFFF"/>
                </a:solidFill>
                <a:latin typeface="Montserrat Light"/>
              </a:rPr>
              <a:t>problemlerini</a:t>
            </a:r>
            <a:r>
              <a:rPr lang="en-US" sz="3449" spc="68" dirty="0">
                <a:solidFill>
                  <a:srgbClr val="FFFFFF"/>
                </a:solidFill>
                <a:latin typeface="Montserrat Light"/>
              </a:rPr>
              <a:t> </a:t>
            </a:r>
            <a:r>
              <a:rPr lang="en-US" sz="3449" spc="68" dirty="0" err="1">
                <a:solidFill>
                  <a:srgbClr val="FFFFFF"/>
                </a:solidFill>
                <a:latin typeface="Montserrat Light"/>
              </a:rPr>
              <a:t>çözmelerine</a:t>
            </a:r>
            <a:r>
              <a:rPr lang="en-US" sz="3449" spc="68" dirty="0">
                <a:solidFill>
                  <a:srgbClr val="FFFFFF"/>
                </a:solidFill>
                <a:latin typeface="Montserrat Light"/>
              </a:rPr>
              <a:t> </a:t>
            </a:r>
            <a:r>
              <a:rPr lang="en-US" sz="3449" spc="68" dirty="0" err="1">
                <a:solidFill>
                  <a:srgbClr val="FFFFFF"/>
                </a:solidFill>
                <a:latin typeface="Montserrat Light"/>
              </a:rPr>
              <a:t>yardımcı</a:t>
            </a:r>
            <a:r>
              <a:rPr lang="en-US" sz="3449" spc="68" dirty="0">
                <a:solidFill>
                  <a:srgbClr val="FFFFFF"/>
                </a:solidFill>
                <a:latin typeface="Montserrat Light"/>
              </a:rPr>
              <a:t> </a:t>
            </a:r>
            <a:r>
              <a:rPr lang="en-US" sz="3449" spc="68" dirty="0" err="1">
                <a:solidFill>
                  <a:srgbClr val="FFFFFF"/>
                </a:solidFill>
                <a:latin typeface="Montserrat Light"/>
              </a:rPr>
              <a:t>olan</a:t>
            </a:r>
            <a:r>
              <a:rPr lang="en-US" sz="3449" spc="68" dirty="0">
                <a:solidFill>
                  <a:srgbClr val="FFFFFF"/>
                </a:solidFill>
                <a:latin typeface="Montserrat Light"/>
              </a:rPr>
              <a:t> </a:t>
            </a:r>
            <a:r>
              <a:rPr lang="en-US" sz="3449" spc="68" dirty="0" err="1">
                <a:solidFill>
                  <a:srgbClr val="FFFFFF"/>
                </a:solidFill>
                <a:latin typeface="Montserrat Light"/>
              </a:rPr>
              <a:t>bir</a:t>
            </a:r>
            <a:r>
              <a:rPr lang="en-US" sz="3449" spc="68" dirty="0">
                <a:solidFill>
                  <a:srgbClr val="FFFFFF"/>
                </a:solidFill>
                <a:latin typeface="Montserrat Light"/>
              </a:rPr>
              <a:t> </a:t>
            </a:r>
            <a:r>
              <a:rPr lang="en-US" sz="3449" spc="68" dirty="0" err="1">
                <a:solidFill>
                  <a:srgbClr val="FFFFFF"/>
                </a:solidFill>
                <a:latin typeface="Montserrat Light"/>
              </a:rPr>
              <a:t>yönetim</a:t>
            </a:r>
            <a:r>
              <a:rPr lang="en-US" sz="3449" spc="68" dirty="0">
                <a:solidFill>
                  <a:srgbClr val="FFFFFF"/>
                </a:solidFill>
                <a:latin typeface="Montserrat Light"/>
              </a:rPr>
              <a:t> </a:t>
            </a:r>
            <a:r>
              <a:rPr lang="en-US" sz="3449" spc="68" dirty="0" err="1">
                <a:solidFill>
                  <a:srgbClr val="FFFFFF"/>
                </a:solidFill>
                <a:latin typeface="Montserrat Light"/>
              </a:rPr>
              <a:t>tekniğidir</a:t>
            </a:r>
            <a:r>
              <a:rPr lang="en-US" sz="3449" spc="68" dirty="0">
                <a:solidFill>
                  <a:srgbClr val="FFFFFF"/>
                </a:solidFill>
                <a:latin typeface="Montserrat Light"/>
              </a:rPr>
              <a:t>. </a:t>
            </a:r>
            <a:r>
              <a:rPr lang="en-US" sz="3449" spc="68" dirty="0" err="1">
                <a:solidFill>
                  <a:srgbClr val="FFFFFF"/>
                </a:solidFill>
                <a:latin typeface="Montserrat Light"/>
              </a:rPr>
              <a:t>Yukarıda</a:t>
            </a:r>
            <a:r>
              <a:rPr lang="en-US" sz="3449" spc="68" dirty="0">
                <a:solidFill>
                  <a:srgbClr val="FFFFFF"/>
                </a:solidFill>
                <a:latin typeface="Montserrat Light"/>
              </a:rPr>
              <a:t> </a:t>
            </a:r>
            <a:r>
              <a:rPr lang="en-US" sz="3449" spc="68" dirty="0" err="1">
                <a:solidFill>
                  <a:srgbClr val="FFFFFF"/>
                </a:solidFill>
                <a:latin typeface="Montserrat Light"/>
              </a:rPr>
              <a:t>bahsedilen</a:t>
            </a:r>
            <a:r>
              <a:rPr lang="en-US" sz="3449" spc="68" dirty="0">
                <a:solidFill>
                  <a:srgbClr val="FFFFFF"/>
                </a:solidFill>
                <a:latin typeface="Montserrat Light"/>
              </a:rPr>
              <a:t> </a:t>
            </a:r>
            <a:r>
              <a:rPr lang="en-US" sz="3449" spc="68" dirty="0" err="1">
                <a:solidFill>
                  <a:srgbClr val="FFFFFF"/>
                </a:solidFill>
                <a:latin typeface="Montserrat Light"/>
              </a:rPr>
              <a:t>yöntemlerin</a:t>
            </a:r>
            <a:r>
              <a:rPr lang="en-US" sz="3449" spc="68" dirty="0">
                <a:solidFill>
                  <a:srgbClr val="FFFFFF"/>
                </a:solidFill>
                <a:latin typeface="Montserrat Light"/>
              </a:rPr>
              <a:t> </a:t>
            </a:r>
            <a:r>
              <a:rPr lang="en-US" sz="3449" spc="68" dirty="0" err="1">
                <a:solidFill>
                  <a:srgbClr val="FFFFFF"/>
                </a:solidFill>
                <a:latin typeface="Montserrat Light"/>
              </a:rPr>
              <a:t>hepsi</a:t>
            </a:r>
            <a:r>
              <a:rPr lang="en-US" sz="3449" spc="68" dirty="0">
                <a:solidFill>
                  <a:srgbClr val="FFFFFF"/>
                </a:solidFill>
                <a:latin typeface="Montserrat Light"/>
              </a:rPr>
              <a:t> </a:t>
            </a:r>
            <a:r>
              <a:rPr lang="en-US" sz="3449" spc="68" dirty="0" err="1">
                <a:solidFill>
                  <a:srgbClr val="FFFFFF"/>
                </a:solidFill>
                <a:latin typeface="Montserrat Light"/>
              </a:rPr>
              <a:t>çocukta</a:t>
            </a:r>
            <a:r>
              <a:rPr lang="en-US" sz="3449" spc="68" dirty="0">
                <a:solidFill>
                  <a:srgbClr val="FFFFFF"/>
                </a:solidFill>
                <a:latin typeface="Montserrat Light"/>
              </a:rPr>
              <a:t> </a:t>
            </a:r>
            <a:r>
              <a:rPr lang="en-US" sz="3449" spc="68" dirty="0" err="1">
                <a:solidFill>
                  <a:srgbClr val="FFFFFF"/>
                </a:solidFill>
                <a:latin typeface="Montserrat Light"/>
              </a:rPr>
              <a:t>iç</a:t>
            </a:r>
            <a:r>
              <a:rPr lang="en-US" sz="3449" spc="68" dirty="0">
                <a:solidFill>
                  <a:srgbClr val="FFFFFF"/>
                </a:solidFill>
                <a:latin typeface="Montserrat Light"/>
              </a:rPr>
              <a:t> </a:t>
            </a:r>
            <a:r>
              <a:rPr lang="en-US" sz="3449" spc="68" dirty="0" err="1">
                <a:solidFill>
                  <a:srgbClr val="FFFFFF"/>
                </a:solidFill>
                <a:latin typeface="Montserrat Light"/>
              </a:rPr>
              <a:t>disiplinin</a:t>
            </a:r>
            <a:r>
              <a:rPr lang="en-US" sz="3449" spc="68" dirty="0">
                <a:solidFill>
                  <a:srgbClr val="FFFFFF"/>
                </a:solidFill>
                <a:latin typeface="Montserrat Light"/>
              </a:rPr>
              <a:t> </a:t>
            </a:r>
            <a:r>
              <a:rPr lang="en-US" sz="3449" spc="68" dirty="0" err="1">
                <a:solidFill>
                  <a:srgbClr val="FFFFFF"/>
                </a:solidFill>
                <a:latin typeface="Montserrat Light"/>
              </a:rPr>
              <a:t>geliştirilmesi</a:t>
            </a:r>
            <a:r>
              <a:rPr lang="en-US" sz="3449" spc="68" dirty="0">
                <a:solidFill>
                  <a:srgbClr val="FFFFFF"/>
                </a:solidFill>
                <a:latin typeface="Montserrat Light"/>
              </a:rPr>
              <a:t> </a:t>
            </a:r>
            <a:r>
              <a:rPr lang="en-US" sz="3449" spc="68" dirty="0" err="1">
                <a:solidFill>
                  <a:srgbClr val="FFFFFF"/>
                </a:solidFill>
                <a:latin typeface="Montserrat Light"/>
              </a:rPr>
              <a:t>için</a:t>
            </a:r>
            <a:r>
              <a:rPr lang="en-US" sz="3449" spc="68" dirty="0">
                <a:solidFill>
                  <a:srgbClr val="FFFFFF"/>
                </a:solidFill>
                <a:latin typeface="Montserrat Light"/>
              </a:rPr>
              <a:t> </a:t>
            </a:r>
            <a:r>
              <a:rPr lang="en-US" sz="3449" spc="68" dirty="0" err="1">
                <a:solidFill>
                  <a:srgbClr val="FFFFFF"/>
                </a:solidFill>
                <a:latin typeface="Montserrat Light"/>
              </a:rPr>
              <a:t>kullanılabilir</a:t>
            </a:r>
            <a:r>
              <a:rPr lang="en-US" sz="3449" spc="68" dirty="0">
                <a:solidFill>
                  <a:srgbClr val="FFFFFF"/>
                </a:solidFill>
                <a:latin typeface="Montserrat Light"/>
              </a:rPr>
              <a:t>. </a:t>
            </a:r>
          </a:p>
          <a:p>
            <a:pPr>
              <a:lnSpc>
                <a:spcPts val="3213"/>
              </a:lnSpc>
            </a:pPr>
            <a:endParaRPr lang="en-US" sz="3449" spc="68" dirty="0">
              <a:solidFill>
                <a:srgbClr val="FFFFFF"/>
              </a:solidFill>
              <a:latin typeface="Montserrat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53" t="607" r="5853"/>
          <a:stretch>
            <a:fillRect/>
          </a:stretch>
        </p:blipFill>
        <p:spPr>
          <a:xfrm>
            <a:off x="0" y="0"/>
            <a:ext cx="9753600" cy="7315200"/>
          </a:xfrm>
          <a:prstGeom prst="rect">
            <a:avLst/>
          </a:prstGeom>
        </p:spPr>
      </p:pic>
      <p:sp>
        <p:nvSpPr>
          <p:cNvPr id="3" name="TextBox 3"/>
          <p:cNvSpPr txBox="1"/>
          <p:nvPr/>
        </p:nvSpPr>
        <p:spPr>
          <a:xfrm>
            <a:off x="2512131" y="183960"/>
            <a:ext cx="4356633" cy="444096"/>
          </a:xfrm>
          <a:prstGeom prst="rect">
            <a:avLst/>
          </a:prstGeom>
        </p:spPr>
        <p:txBody>
          <a:bodyPr lIns="0" tIns="0" rIns="0" bIns="0" rtlCol="0" anchor="t">
            <a:spAutoFit/>
          </a:bodyPr>
          <a:lstStyle/>
          <a:p>
            <a:pPr algn="ctr">
              <a:lnSpc>
                <a:spcPts val="3944"/>
              </a:lnSpc>
            </a:pPr>
            <a:r>
              <a:rPr lang="en-US" sz="2817" spc="394" dirty="0">
                <a:solidFill>
                  <a:srgbClr val="282828"/>
                </a:solidFill>
                <a:latin typeface="Kollektif Bold"/>
              </a:rPr>
              <a:t>TEŞEKKÜR </a:t>
            </a:r>
            <a:r>
              <a:rPr lang="en-US" sz="2817" spc="394" dirty="0" smtClean="0">
                <a:solidFill>
                  <a:srgbClr val="282828"/>
                </a:solidFill>
                <a:latin typeface="Kollektif Bold"/>
              </a:rPr>
              <a:t>EDER</a:t>
            </a:r>
            <a:r>
              <a:rPr lang="tr-TR" sz="2817" spc="394" dirty="0" smtClean="0">
                <a:solidFill>
                  <a:srgbClr val="282828"/>
                </a:solidFill>
                <a:latin typeface="Kollektif Bold"/>
              </a:rPr>
              <a:t>İ</a:t>
            </a:r>
            <a:r>
              <a:rPr lang="en-US" sz="2817" spc="394" dirty="0" smtClean="0">
                <a:solidFill>
                  <a:srgbClr val="282828"/>
                </a:solidFill>
                <a:latin typeface="Kollektif Bold"/>
              </a:rPr>
              <a:t>Z</a:t>
            </a:r>
            <a:r>
              <a:rPr lang="en-US" sz="2817" spc="394" dirty="0">
                <a:solidFill>
                  <a:srgbClr val="282828"/>
                </a:solidFill>
                <a:latin typeface="Kollektif Bold"/>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sp>
        <p:nvSpPr>
          <p:cNvPr id="2" name="TextBox 2"/>
          <p:cNvSpPr txBox="1"/>
          <p:nvPr/>
        </p:nvSpPr>
        <p:spPr>
          <a:xfrm>
            <a:off x="3399635" y="-5501"/>
            <a:ext cx="2551658" cy="576788"/>
          </a:xfrm>
          <a:prstGeom prst="rect">
            <a:avLst/>
          </a:prstGeom>
        </p:spPr>
        <p:txBody>
          <a:bodyPr lIns="0" tIns="0" rIns="0" bIns="0" rtlCol="0" anchor="t">
            <a:spAutoFit/>
          </a:bodyPr>
          <a:lstStyle/>
          <a:p>
            <a:pPr algn="ctr">
              <a:lnSpc>
                <a:spcPts val="4666"/>
              </a:lnSpc>
              <a:spcBef>
                <a:spcPct val="0"/>
              </a:spcBef>
            </a:pPr>
            <a:r>
              <a:rPr lang="en-US" sz="3111" spc="62">
                <a:solidFill>
                  <a:srgbClr val="000000"/>
                </a:solidFill>
                <a:latin typeface="Montserrat Light Bold"/>
              </a:rPr>
              <a:t>KAYNAKÇA </a:t>
            </a:r>
          </a:p>
        </p:txBody>
      </p:sp>
      <p:sp>
        <p:nvSpPr>
          <p:cNvPr id="3" name="TextBox 3"/>
          <p:cNvSpPr txBox="1"/>
          <p:nvPr/>
        </p:nvSpPr>
        <p:spPr>
          <a:xfrm>
            <a:off x="134224" y="683895"/>
            <a:ext cx="9619376" cy="6135576"/>
          </a:xfrm>
          <a:prstGeom prst="rect">
            <a:avLst/>
          </a:prstGeom>
        </p:spPr>
        <p:txBody>
          <a:bodyPr lIns="0" tIns="0" rIns="0" bIns="0" rtlCol="0" anchor="t">
            <a:spAutoFit/>
          </a:bodyPr>
          <a:lstStyle/>
          <a:p>
            <a:pPr>
              <a:lnSpc>
                <a:spcPts val="2566"/>
              </a:lnSpc>
            </a:pPr>
            <a:r>
              <a:rPr lang="en-US" sz="1711" spc="34">
                <a:solidFill>
                  <a:srgbClr val="000000"/>
                </a:solidFill>
                <a:latin typeface="Montserrat Light"/>
              </a:rPr>
              <a:t>*VanFlet Rise, Sywulak Andrea E., Sniscak Cynthia Caparosa. Çocuk Merkezli Oyun Terapisi. Çev. Kural Uğur Hanife, Tuncel Büke. Apamer Yayınları. </a:t>
            </a:r>
          </a:p>
          <a:p>
            <a:pPr>
              <a:lnSpc>
                <a:spcPts val="2566"/>
              </a:lnSpc>
            </a:pPr>
            <a:r>
              <a:rPr lang="en-US" sz="1711" spc="34">
                <a:solidFill>
                  <a:srgbClr val="000000"/>
                </a:solidFill>
                <a:latin typeface="Montserrat Light"/>
              </a:rPr>
              <a:t>*https://kalkedonpsikoloji.medium.com/l%C3%BCtfen-uslu-dur-%C3%A7ocuklarda-olumlu-davran%C4%B1%C5%9F-geli%C5%9Ftirme-bd211adea57</a:t>
            </a:r>
          </a:p>
          <a:p>
            <a:pPr>
              <a:lnSpc>
                <a:spcPts val="2566"/>
              </a:lnSpc>
            </a:pPr>
            <a:r>
              <a:rPr lang="en-US" sz="1711" spc="34">
                <a:solidFill>
                  <a:srgbClr val="000000"/>
                </a:solidFill>
                <a:latin typeface="Montserrat Light"/>
              </a:rPr>
              <a:t>*https://www.psikologizmir.net/cocuklarda-olumlu-davranis/</a:t>
            </a:r>
          </a:p>
          <a:p>
            <a:pPr>
              <a:lnSpc>
                <a:spcPts val="2566"/>
              </a:lnSpc>
            </a:pPr>
            <a:r>
              <a:rPr lang="en-US" sz="1711" spc="34">
                <a:solidFill>
                  <a:srgbClr val="000000"/>
                </a:solidFill>
                <a:latin typeface="Montserrat Light"/>
              </a:rPr>
              <a:t>*https://www.dbe.com.tr/tr/cocuk-ve-genc/11/6-adimda-cocugunuzun-olumlu-davranislarini-gelistirin/</a:t>
            </a:r>
          </a:p>
          <a:p>
            <a:pPr>
              <a:lnSpc>
                <a:spcPts val="2566"/>
              </a:lnSpc>
            </a:pPr>
            <a:r>
              <a:rPr lang="en-US" sz="1711" spc="34">
                <a:solidFill>
                  <a:srgbClr val="000000"/>
                </a:solidFill>
                <a:latin typeface="Montserrat Light"/>
              </a:rPr>
              <a:t>*Robert J. Mackenzie, Çocuğunuza Sınır Koyma, Yakamoz Yayınları</a:t>
            </a:r>
          </a:p>
          <a:p>
            <a:pPr>
              <a:lnSpc>
                <a:spcPts val="2566"/>
              </a:lnSpc>
            </a:pPr>
            <a:r>
              <a:rPr lang="en-US" sz="1711" spc="34">
                <a:solidFill>
                  <a:srgbClr val="000000"/>
                </a:solidFill>
                <a:latin typeface="Montserrat Light"/>
              </a:rPr>
              <a:t>*Gordon, Thomas. E.A.E. Aile İletişimi Dili, Sistem Yayıncılık. </a:t>
            </a:r>
          </a:p>
          <a:p>
            <a:pPr>
              <a:lnSpc>
                <a:spcPts val="2566"/>
              </a:lnSpc>
            </a:pPr>
            <a:r>
              <a:rPr lang="en-US" sz="1711" spc="34">
                <a:solidFill>
                  <a:srgbClr val="000000"/>
                </a:solidFill>
                <a:latin typeface="Montserrat Light"/>
              </a:rPr>
              <a:t>*Çankırılı, Ali Çocuklara Söz Geçirme Sanatı, Zafer Yayınları </a:t>
            </a:r>
          </a:p>
          <a:p>
            <a:pPr>
              <a:lnSpc>
                <a:spcPts val="2566"/>
              </a:lnSpc>
            </a:pPr>
            <a:r>
              <a:rPr lang="en-US" sz="1711" spc="34">
                <a:solidFill>
                  <a:srgbClr val="000000"/>
                </a:solidFill>
                <a:latin typeface="Montserrat Light"/>
              </a:rPr>
              <a:t>*Diken, İbrahim H.  Erken Çocukluk Döneminde Davranış Problemleri İle Baş etme, Maya Akademi</a:t>
            </a:r>
          </a:p>
          <a:p>
            <a:pPr>
              <a:lnSpc>
                <a:spcPts val="2566"/>
              </a:lnSpc>
            </a:pPr>
            <a:r>
              <a:rPr lang="en-US" sz="1711" spc="34">
                <a:solidFill>
                  <a:srgbClr val="000000"/>
                </a:solidFill>
                <a:latin typeface="Montserrat Light"/>
              </a:rPr>
              <a:t>*Jane Nelsen, Lynn Lott, Stephen GlennA’dan Z’ye Pozitif Disiplin.</a:t>
            </a:r>
          </a:p>
          <a:p>
            <a:pPr>
              <a:lnSpc>
                <a:spcPts val="2566"/>
              </a:lnSpc>
            </a:pPr>
            <a:r>
              <a:rPr lang="en-US" sz="1711" spc="34">
                <a:solidFill>
                  <a:srgbClr val="000000"/>
                </a:solidFill>
                <a:latin typeface="Montserrat Light"/>
              </a:rPr>
              <a:t>*Annette Kast-Zahn, Her Çocuk Kuralları Öğrenebilir. </a:t>
            </a:r>
          </a:p>
          <a:p>
            <a:pPr>
              <a:lnSpc>
                <a:spcPts val="2566"/>
              </a:lnSpc>
            </a:pPr>
            <a:r>
              <a:rPr lang="en-US" sz="1711" spc="34">
                <a:solidFill>
                  <a:srgbClr val="000000"/>
                </a:solidFill>
                <a:latin typeface="Montserrat Light"/>
              </a:rPr>
              <a:t> *Mark L. Brenner, Çocuğa Hayır Demek Çözüm Değil, </a:t>
            </a:r>
          </a:p>
          <a:p>
            <a:pPr>
              <a:lnSpc>
                <a:spcPts val="2566"/>
              </a:lnSpc>
            </a:pPr>
            <a:r>
              <a:rPr lang="en-US" sz="1711" spc="34">
                <a:solidFill>
                  <a:srgbClr val="000000"/>
                </a:solidFill>
                <a:latin typeface="Montserrat Light"/>
              </a:rPr>
              <a:t>*Sınır Koyma ve Okul Öncesinde Disiplin , Ar. Gör. Dr. Ege Akgün ders notları</a:t>
            </a:r>
          </a:p>
          <a:p>
            <a:pPr>
              <a:lnSpc>
                <a:spcPts val="2566"/>
              </a:lnSpc>
            </a:pPr>
            <a:r>
              <a:rPr lang="en-US" sz="1711" spc="34">
                <a:solidFill>
                  <a:srgbClr val="000000"/>
                </a:solidFill>
                <a:latin typeface="Montserrat Light"/>
              </a:rPr>
              <a:t>*Pozitif Disiplin Tekniği, Prof. Dr. Çağlayan Dinçer ders notları</a:t>
            </a:r>
          </a:p>
          <a:p>
            <a:pPr>
              <a:lnSpc>
                <a:spcPts val="2566"/>
              </a:lnSpc>
            </a:pPr>
            <a:r>
              <a:rPr lang="en-US" sz="1711" spc="34">
                <a:solidFill>
                  <a:srgbClr val="000000"/>
                </a:solidFill>
                <a:latin typeface="Montserrat Light"/>
              </a:rPr>
              <a:t>*AÇEV Anne Destek Programı Eğitim Notları</a:t>
            </a:r>
          </a:p>
          <a:p>
            <a:pPr>
              <a:lnSpc>
                <a:spcPts val="2566"/>
              </a:lnSpc>
              <a:spcBef>
                <a:spcPct val="0"/>
              </a:spcBef>
            </a:pPr>
            <a:endParaRPr lang="en-US" sz="1711" spc="34">
              <a:solidFill>
                <a:srgbClr val="000000"/>
              </a:solidFill>
              <a:latin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7477">
                <a:alpha val="23922"/>
              </a:srgbClr>
            </a:solidFill>
          </p:spPr>
        </p:sp>
      </p:grpSp>
      <p:grpSp>
        <p:nvGrpSpPr>
          <p:cNvPr id="4" name="Group 4"/>
          <p:cNvGrpSpPr/>
          <p:nvPr/>
        </p:nvGrpSpPr>
        <p:grpSpPr>
          <a:xfrm>
            <a:off x="742950" y="2419350"/>
            <a:ext cx="7916894" cy="2001653"/>
            <a:chOff x="0" y="0"/>
            <a:chExt cx="20278459" cy="5126990"/>
          </a:xfrm>
        </p:grpSpPr>
        <p:sp>
          <p:nvSpPr>
            <p:cNvPr id="5" name="Freeform 5"/>
            <p:cNvSpPr/>
            <p:nvPr/>
          </p:nvSpPr>
          <p:spPr>
            <a:xfrm>
              <a:off x="0" y="0"/>
              <a:ext cx="20278458" cy="5126990"/>
            </a:xfrm>
            <a:custGeom>
              <a:avLst/>
              <a:gdLst/>
              <a:ahLst/>
              <a:cxnLst/>
              <a:rect l="l" t="t" r="r" b="b"/>
              <a:pathLst>
                <a:path w="20278458" h="5126990">
                  <a:moveTo>
                    <a:pt x="17456519" y="0"/>
                  </a:moveTo>
                  <a:lnTo>
                    <a:pt x="0" y="0"/>
                  </a:lnTo>
                  <a:lnTo>
                    <a:pt x="2821940" y="2564130"/>
                  </a:lnTo>
                  <a:lnTo>
                    <a:pt x="0" y="5126990"/>
                  </a:lnTo>
                  <a:lnTo>
                    <a:pt x="17456519" y="5126990"/>
                  </a:lnTo>
                  <a:lnTo>
                    <a:pt x="20278458" y="2564130"/>
                  </a:lnTo>
                  <a:close/>
                </a:path>
              </a:pathLst>
            </a:custGeom>
            <a:solidFill>
              <a:srgbClr val="F2F2F2"/>
            </a:solidFill>
          </p:spPr>
        </p:sp>
      </p:grpSp>
      <p:grpSp>
        <p:nvGrpSpPr>
          <p:cNvPr id="6" name="Group 6"/>
          <p:cNvGrpSpPr/>
          <p:nvPr/>
        </p:nvGrpSpPr>
        <p:grpSpPr>
          <a:xfrm>
            <a:off x="755650" y="4845050"/>
            <a:ext cx="7702550" cy="2001653"/>
            <a:chOff x="0" y="0"/>
            <a:chExt cx="19729435" cy="5126990"/>
          </a:xfrm>
        </p:grpSpPr>
        <p:sp>
          <p:nvSpPr>
            <p:cNvPr id="7" name="Freeform 7"/>
            <p:cNvSpPr/>
            <p:nvPr/>
          </p:nvSpPr>
          <p:spPr>
            <a:xfrm>
              <a:off x="0" y="0"/>
              <a:ext cx="19729434" cy="5126990"/>
            </a:xfrm>
            <a:custGeom>
              <a:avLst/>
              <a:gdLst/>
              <a:ahLst/>
              <a:cxnLst/>
              <a:rect l="l" t="t" r="r" b="b"/>
              <a:pathLst>
                <a:path w="19729434" h="5126990">
                  <a:moveTo>
                    <a:pt x="16907495" y="0"/>
                  </a:moveTo>
                  <a:lnTo>
                    <a:pt x="0" y="0"/>
                  </a:lnTo>
                  <a:lnTo>
                    <a:pt x="2821940" y="2564130"/>
                  </a:lnTo>
                  <a:lnTo>
                    <a:pt x="0" y="5126990"/>
                  </a:lnTo>
                  <a:lnTo>
                    <a:pt x="16907495" y="5126990"/>
                  </a:lnTo>
                  <a:lnTo>
                    <a:pt x="19729434" y="2564130"/>
                  </a:lnTo>
                  <a:close/>
                </a:path>
              </a:pathLst>
            </a:custGeom>
            <a:solidFill>
              <a:srgbClr val="F2F2F2"/>
            </a:solidFill>
          </p:spPr>
        </p:sp>
      </p:grpSp>
      <p:grpSp>
        <p:nvGrpSpPr>
          <p:cNvPr id="8" name="Group 8"/>
          <p:cNvGrpSpPr/>
          <p:nvPr/>
        </p:nvGrpSpPr>
        <p:grpSpPr>
          <a:xfrm>
            <a:off x="1880574" y="2505082"/>
            <a:ext cx="5650910" cy="1835355"/>
            <a:chOff x="0" y="57150"/>
            <a:chExt cx="7534546" cy="2447139"/>
          </a:xfrm>
        </p:grpSpPr>
        <p:sp>
          <p:nvSpPr>
            <p:cNvPr id="9" name="TextBox 9"/>
            <p:cNvSpPr txBox="1"/>
            <p:nvPr/>
          </p:nvSpPr>
          <p:spPr>
            <a:xfrm>
              <a:off x="0" y="57150"/>
              <a:ext cx="7534546" cy="1301801"/>
            </a:xfrm>
            <a:prstGeom prst="rect">
              <a:avLst/>
            </a:prstGeom>
          </p:spPr>
          <p:txBody>
            <a:bodyPr lIns="0" tIns="0" rIns="0" bIns="0" rtlCol="0" anchor="t">
              <a:spAutoFit/>
            </a:bodyPr>
            <a:lstStyle/>
            <a:p>
              <a:pPr>
                <a:lnSpc>
                  <a:spcPts val="2531"/>
                </a:lnSpc>
              </a:pPr>
              <a:r>
                <a:rPr lang="en-US" sz="2609" spc="52">
                  <a:solidFill>
                    <a:srgbClr val="4CB8B4"/>
                  </a:solidFill>
                  <a:latin typeface="Montserrat Classic Bold"/>
                </a:rPr>
                <a:t>Övmek, her konuda aynı düşüncede olduğunu ifade etmek</a:t>
              </a:r>
            </a:p>
          </p:txBody>
        </p:sp>
        <p:sp>
          <p:nvSpPr>
            <p:cNvPr id="10" name="TextBox 10"/>
            <p:cNvSpPr txBox="1"/>
            <p:nvPr/>
          </p:nvSpPr>
          <p:spPr>
            <a:xfrm>
              <a:off x="0" y="1512565"/>
              <a:ext cx="7534546" cy="991724"/>
            </a:xfrm>
            <a:prstGeom prst="rect">
              <a:avLst/>
            </a:prstGeom>
          </p:spPr>
          <p:txBody>
            <a:bodyPr lIns="0" tIns="0" rIns="0" bIns="0" rtlCol="0" anchor="t">
              <a:spAutoFit/>
            </a:bodyPr>
            <a:lstStyle/>
            <a:p>
              <a:pPr>
                <a:lnSpc>
                  <a:spcPts val="2946"/>
                </a:lnSpc>
              </a:pPr>
              <a:r>
                <a:rPr lang="en-US" sz="1964" spc="39" dirty="0" err="1">
                  <a:solidFill>
                    <a:srgbClr val="666666"/>
                  </a:solidFill>
                  <a:latin typeface="Montserrat Light"/>
                </a:rPr>
                <a:t>Çocuk</a:t>
              </a:r>
              <a:r>
                <a:rPr lang="en-US" sz="1964" spc="39" dirty="0">
                  <a:solidFill>
                    <a:srgbClr val="666666"/>
                  </a:solidFill>
                  <a:latin typeface="Montserrat Light"/>
                </a:rPr>
                <a:t> </a:t>
              </a:r>
              <a:r>
                <a:rPr lang="en-US" sz="1964" spc="39" dirty="0" err="1">
                  <a:solidFill>
                    <a:srgbClr val="666666"/>
                  </a:solidFill>
                  <a:latin typeface="Montserrat Light"/>
                </a:rPr>
                <a:t>hata</a:t>
              </a:r>
              <a:r>
                <a:rPr lang="en-US" sz="1964" spc="39" dirty="0">
                  <a:solidFill>
                    <a:srgbClr val="666666"/>
                  </a:solidFill>
                  <a:latin typeface="Montserrat Light"/>
                </a:rPr>
                <a:t> </a:t>
              </a:r>
              <a:r>
                <a:rPr lang="en-US" sz="1964" spc="39" dirty="0" err="1">
                  <a:solidFill>
                    <a:srgbClr val="666666"/>
                  </a:solidFill>
                  <a:latin typeface="Montserrat Light"/>
                </a:rPr>
                <a:t>yaptığında</a:t>
              </a:r>
              <a:r>
                <a:rPr lang="en-US" sz="1964" spc="39" dirty="0">
                  <a:solidFill>
                    <a:srgbClr val="666666"/>
                  </a:solidFill>
                  <a:latin typeface="Montserrat Light"/>
                </a:rPr>
                <a:t> bile </a:t>
              </a:r>
              <a:r>
                <a:rPr lang="en-US" sz="1964" spc="39" dirty="0" err="1">
                  <a:solidFill>
                    <a:srgbClr val="666666"/>
                  </a:solidFill>
                  <a:latin typeface="Montserrat Light"/>
                </a:rPr>
                <a:t>onunla</a:t>
              </a:r>
              <a:r>
                <a:rPr lang="en-US" sz="1964" spc="39" dirty="0">
                  <a:solidFill>
                    <a:srgbClr val="666666"/>
                  </a:solidFill>
                  <a:latin typeface="Montserrat Light"/>
                </a:rPr>
                <a:t> </a:t>
              </a:r>
              <a:r>
                <a:rPr lang="en-US" sz="1964" spc="39" dirty="0" err="1">
                  <a:solidFill>
                    <a:srgbClr val="666666"/>
                  </a:solidFill>
                  <a:latin typeface="Montserrat Light"/>
                </a:rPr>
                <a:t>aynı</a:t>
              </a:r>
              <a:r>
                <a:rPr lang="en-US" sz="1964" spc="39" dirty="0">
                  <a:solidFill>
                    <a:srgbClr val="666666"/>
                  </a:solidFill>
                  <a:latin typeface="Montserrat Light"/>
                </a:rPr>
                <a:t> </a:t>
              </a:r>
              <a:r>
                <a:rPr lang="en-US" sz="1964" spc="39" dirty="0" err="1">
                  <a:solidFill>
                    <a:srgbClr val="666666"/>
                  </a:solidFill>
                  <a:latin typeface="Montserrat Light"/>
                </a:rPr>
                <a:t>fikirde</a:t>
              </a:r>
              <a:r>
                <a:rPr lang="en-US" sz="1964" spc="39" dirty="0">
                  <a:solidFill>
                    <a:srgbClr val="666666"/>
                  </a:solidFill>
                  <a:latin typeface="Montserrat Light"/>
                </a:rPr>
                <a:t> </a:t>
              </a:r>
              <a:r>
                <a:rPr lang="en-US" sz="1964" spc="39" dirty="0" err="1">
                  <a:solidFill>
                    <a:srgbClr val="666666"/>
                  </a:solidFill>
                  <a:latin typeface="Montserrat Light"/>
                </a:rPr>
                <a:t>olmak</a:t>
              </a:r>
              <a:r>
                <a:rPr lang="en-US" sz="1964" spc="39" dirty="0">
                  <a:solidFill>
                    <a:srgbClr val="666666"/>
                  </a:solidFill>
                  <a:latin typeface="Montserrat Light"/>
                </a:rPr>
                <a:t>, </a:t>
              </a:r>
              <a:r>
                <a:rPr lang="en-US" sz="1964" spc="39" dirty="0" err="1">
                  <a:solidFill>
                    <a:srgbClr val="666666"/>
                  </a:solidFill>
                  <a:latin typeface="Montserrat Light"/>
                </a:rPr>
                <a:t>onu</a:t>
              </a:r>
              <a:r>
                <a:rPr lang="en-US" sz="1964" spc="39" dirty="0">
                  <a:solidFill>
                    <a:srgbClr val="666666"/>
                  </a:solidFill>
                  <a:latin typeface="Montserrat Light"/>
                </a:rPr>
                <a:t> </a:t>
              </a:r>
              <a:r>
                <a:rPr lang="en-US" sz="1964" spc="39" dirty="0" err="1" smtClean="0">
                  <a:solidFill>
                    <a:srgbClr val="666666"/>
                  </a:solidFill>
                  <a:latin typeface="Montserrat Light"/>
                </a:rPr>
                <a:t>desteklemek</a:t>
              </a:r>
              <a:r>
                <a:rPr lang="tr-TR" sz="1964" spc="39" dirty="0" smtClean="0">
                  <a:solidFill>
                    <a:srgbClr val="666666"/>
                  </a:solidFill>
                  <a:latin typeface="Montserrat Light"/>
                </a:rPr>
                <a:t>.</a:t>
              </a:r>
              <a:endParaRPr lang="en-US" sz="1964" spc="39" dirty="0">
                <a:solidFill>
                  <a:srgbClr val="666666"/>
                </a:solidFill>
                <a:latin typeface="Montserrat Light"/>
              </a:endParaRPr>
            </a:p>
          </p:txBody>
        </p:sp>
      </p:grpSp>
      <p:grpSp>
        <p:nvGrpSpPr>
          <p:cNvPr id="11" name="Group 11"/>
          <p:cNvGrpSpPr/>
          <p:nvPr/>
        </p:nvGrpSpPr>
        <p:grpSpPr>
          <a:xfrm>
            <a:off x="123122" y="3533536"/>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3" name="Group 13"/>
          <p:cNvGrpSpPr/>
          <p:nvPr/>
        </p:nvGrpSpPr>
        <p:grpSpPr>
          <a:xfrm>
            <a:off x="8472804" y="255468"/>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5" name="Group 15"/>
          <p:cNvGrpSpPr/>
          <p:nvPr/>
        </p:nvGrpSpPr>
        <p:grpSpPr>
          <a:xfrm>
            <a:off x="5918200" y="4432300"/>
            <a:ext cx="374081" cy="295327"/>
            <a:chOff x="0" y="0"/>
            <a:chExt cx="6494284" cy="5126990"/>
          </a:xfrm>
        </p:grpSpPr>
        <p:sp>
          <p:nvSpPr>
            <p:cNvPr id="16" name="Freeform 16"/>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7" name="Group 17"/>
          <p:cNvGrpSpPr/>
          <p:nvPr/>
        </p:nvGrpSpPr>
        <p:grpSpPr>
          <a:xfrm>
            <a:off x="8472804" y="4284636"/>
            <a:ext cx="374081" cy="295327"/>
            <a:chOff x="0" y="0"/>
            <a:chExt cx="6494284" cy="5126990"/>
          </a:xfrm>
        </p:grpSpPr>
        <p:sp>
          <p:nvSpPr>
            <p:cNvPr id="18" name="Freeform 18"/>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9" name="Group 19"/>
          <p:cNvGrpSpPr/>
          <p:nvPr/>
        </p:nvGrpSpPr>
        <p:grpSpPr>
          <a:xfrm>
            <a:off x="250757" y="5578344"/>
            <a:ext cx="591320" cy="466832"/>
            <a:chOff x="0" y="0"/>
            <a:chExt cx="6494284" cy="5126990"/>
          </a:xfrm>
        </p:grpSpPr>
        <p:sp>
          <p:nvSpPr>
            <p:cNvPr id="20" name="Freeform 20"/>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21" name="Group 21"/>
          <p:cNvGrpSpPr/>
          <p:nvPr/>
        </p:nvGrpSpPr>
        <p:grpSpPr>
          <a:xfrm>
            <a:off x="8162811" y="2623218"/>
            <a:ext cx="295389" cy="233202"/>
            <a:chOff x="0" y="0"/>
            <a:chExt cx="6494284" cy="5126990"/>
          </a:xfrm>
        </p:grpSpPr>
        <p:sp>
          <p:nvSpPr>
            <p:cNvPr id="22" name="Freeform 22"/>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grpSp>
        <p:nvGrpSpPr>
          <p:cNvPr id="23" name="Group 23"/>
          <p:cNvGrpSpPr/>
          <p:nvPr/>
        </p:nvGrpSpPr>
        <p:grpSpPr>
          <a:xfrm>
            <a:off x="842078" y="112897"/>
            <a:ext cx="7727903" cy="2001653"/>
            <a:chOff x="0" y="0"/>
            <a:chExt cx="19794374" cy="5126990"/>
          </a:xfrm>
        </p:grpSpPr>
        <p:sp>
          <p:nvSpPr>
            <p:cNvPr id="24" name="Freeform 24"/>
            <p:cNvSpPr/>
            <p:nvPr/>
          </p:nvSpPr>
          <p:spPr>
            <a:xfrm>
              <a:off x="0" y="0"/>
              <a:ext cx="19794373" cy="5126990"/>
            </a:xfrm>
            <a:custGeom>
              <a:avLst/>
              <a:gdLst/>
              <a:ahLst/>
              <a:cxnLst/>
              <a:rect l="l" t="t" r="r" b="b"/>
              <a:pathLst>
                <a:path w="19794373" h="5126990">
                  <a:moveTo>
                    <a:pt x="16972434" y="0"/>
                  </a:moveTo>
                  <a:lnTo>
                    <a:pt x="0" y="0"/>
                  </a:lnTo>
                  <a:lnTo>
                    <a:pt x="2821940" y="2564130"/>
                  </a:lnTo>
                  <a:lnTo>
                    <a:pt x="0" y="5126990"/>
                  </a:lnTo>
                  <a:lnTo>
                    <a:pt x="16972434" y="5126990"/>
                  </a:lnTo>
                  <a:lnTo>
                    <a:pt x="19794373" y="2564130"/>
                  </a:lnTo>
                  <a:close/>
                </a:path>
              </a:pathLst>
            </a:custGeom>
            <a:solidFill>
              <a:srgbClr val="F2F2F2"/>
            </a:solidFill>
          </p:spPr>
        </p:sp>
      </p:grpSp>
      <p:grpSp>
        <p:nvGrpSpPr>
          <p:cNvPr id="25" name="Group 25"/>
          <p:cNvGrpSpPr/>
          <p:nvPr/>
        </p:nvGrpSpPr>
        <p:grpSpPr>
          <a:xfrm>
            <a:off x="8659844" y="6370670"/>
            <a:ext cx="718955" cy="575164"/>
            <a:chOff x="0" y="0"/>
            <a:chExt cx="6408833" cy="5126990"/>
          </a:xfrm>
        </p:grpSpPr>
        <p:sp>
          <p:nvSpPr>
            <p:cNvPr id="26" name="Freeform 2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27" name="Group 27"/>
          <p:cNvGrpSpPr/>
          <p:nvPr/>
        </p:nvGrpSpPr>
        <p:grpSpPr>
          <a:xfrm>
            <a:off x="123122" y="255468"/>
            <a:ext cx="718955" cy="575164"/>
            <a:chOff x="0" y="0"/>
            <a:chExt cx="6408833" cy="5126990"/>
          </a:xfrm>
        </p:grpSpPr>
        <p:sp>
          <p:nvSpPr>
            <p:cNvPr id="28" name="Freeform 28"/>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29" name="Group 29"/>
          <p:cNvGrpSpPr/>
          <p:nvPr/>
        </p:nvGrpSpPr>
        <p:grpSpPr>
          <a:xfrm>
            <a:off x="1977195" y="434475"/>
            <a:ext cx="3941005" cy="1124674"/>
            <a:chOff x="0" y="0"/>
            <a:chExt cx="5254673" cy="1499565"/>
          </a:xfrm>
        </p:grpSpPr>
        <p:sp>
          <p:nvSpPr>
            <p:cNvPr id="30" name="TextBox 30"/>
            <p:cNvSpPr txBox="1"/>
            <p:nvPr/>
          </p:nvSpPr>
          <p:spPr>
            <a:xfrm>
              <a:off x="0" y="57150"/>
              <a:ext cx="5254673" cy="882895"/>
            </a:xfrm>
            <a:prstGeom prst="rect">
              <a:avLst/>
            </a:prstGeom>
          </p:spPr>
          <p:txBody>
            <a:bodyPr lIns="0" tIns="0" rIns="0" bIns="0" rtlCol="0" anchor="t">
              <a:spAutoFit/>
            </a:bodyPr>
            <a:lstStyle/>
            <a:p>
              <a:pPr>
                <a:lnSpc>
                  <a:spcPts val="2536"/>
                </a:lnSpc>
              </a:pPr>
              <a:r>
                <a:rPr lang="en-US" sz="2614" spc="52">
                  <a:solidFill>
                    <a:srgbClr val="4CB8B4"/>
                  </a:solidFill>
                  <a:latin typeface="Montserrat Classic Bold"/>
                </a:rPr>
                <a:t>Yargılamak, eleştirmek, suçlamak</a:t>
              </a:r>
            </a:p>
          </p:txBody>
        </p:sp>
        <p:sp>
          <p:nvSpPr>
            <p:cNvPr id="31" name="TextBox 31"/>
            <p:cNvSpPr txBox="1"/>
            <p:nvPr/>
          </p:nvSpPr>
          <p:spPr>
            <a:xfrm>
              <a:off x="0" y="1077227"/>
              <a:ext cx="5254673" cy="422338"/>
            </a:xfrm>
            <a:prstGeom prst="rect">
              <a:avLst/>
            </a:prstGeom>
          </p:spPr>
          <p:txBody>
            <a:bodyPr lIns="0" tIns="0" rIns="0" bIns="0" rtlCol="0" anchor="t">
              <a:spAutoFit/>
            </a:bodyPr>
            <a:lstStyle/>
            <a:p>
              <a:pPr>
                <a:lnSpc>
                  <a:spcPts val="2716"/>
                </a:lnSpc>
              </a:pPr>
              <a:r>
                <a:rPr lang="en-US" sz="1811" spc="36">
                  <a:solidFill>
                    <a:srgbClr val="666666"/>
                  </a:solidFill>
                  <a:latin typeface="Montserrat Light"/>
                </a:rPr>
                <a:t>Ne kadar tembel bir çocuksun!</a:t>
              </a:r>
            </a:p>
          </p:txBody>
        </p:sp>
      </p:grpSp>
      <p:grpSp>
        <p:nvGrpSpPr>
          <p:cNvPr id="32" name="Group 32"/>
          <p:cNvGrpSpPr/>
          <p:nvPr/>
        </p:nvGrpSpPr>
        <p:grpSpPr>
          <a:xfrm>
            <a:off x="1977195" y="5357726"/>
            <a:ext cx="5650910" cy="834809"/>
            <a:chOff x="0" y="57150"/>
            <a:chExt cx="7534546" cy="1113078"/>
          </a:xfrm>
        </p:grpSpPr>
        <p:sp>
          <p:nvSpPr>
            <p:cNvPr id="33" name="TextBox 33"/>
            <p:cNvSpPr txBox="1"/>
            <p:nvPr/>
          </p:nvSpPr>
          <p:spPr>
            <a:xfrm>
              <a:off x="0" y="57150"/>
              <a:ext cx="7534546" cy="463601"/>
            </a:xfrm>
            <a:prstGeom prst="rect">
              <a:avLst/>
            </a:prstGeom>
          </p:spPr>
          <p:txBody>
            <a:bodyPr lIns="0" tIns="0" rIns="0" bIns="0" rtlCol="0" anchor="t">
              <a:spAutoFit/>
            </a:bodyPr>
            <a:lstStyle/>
            <a:p>
              <a:pPr>
                <a:lnSpc>
                  <a:spcPts val="2531"/>
                </a:lnSpc>
              </a:pPr>
              <a:r>
                <a:rPr lang="en-US" sz="2609" spc="52">
                  <a:solidFill>
                    <a:srgbClr val="4CB8B4"/>
                  </a:solidFill>
                  <a:latin typeface="Montserrat Classic Bold"/>
                </a:rPr>
                <a:t>Ad takmak, alay etmek</a:t>
              </a:r>
            </a:p>
          </p:txBody>
        </p:sp>
        <p:sp>
          <p:nvSpPr>
            <p:cNvPr id="34" name="TextBox 34"/>
            <p:cNvSpPr txBox="1"/>
            <p:nvPr/>
          </p:nvSpPr>
          <p:spPr>
            <a:xfrm>
              <a:off x="0" y="674365"/>
              <a:ext cx="7534546" cy="495863"/>
            </a:xfrm>
            <a:prstGeom prst="rect">
              <a:avLst/>
            </a:prstGeom>
          </p:spPr>
          <p:txBody>
            <a:bodyPr lIns="0" tIns="0" rIns="0" bIns="0" rtlCol="0" anchor="t">
              <a:spAutoFit/>
            </a:bodyPr>
            <a:lstStyle/>
            <a:p>
              <a:pPr>
                <a:lnSpc>
                  <a:spcPts val="2946"/>
                </a:lnSpc>
              </a:pPr>
              <a:r>
                <a:rPr lang="en-US" sz="1964" spc="39" dirty="0" err="1">
                  <a:solidFill>
                    <a:srgbClr val="666666"/>
                  </a:solidFill>
                  <a:latin typeface="Montserrat Light"/>
                </a:rPr>
                <a:t>Zaten</a:t>
              </a:r>
              <a:r>
                <a:rPr lang="en-US" sz="1964" spc="39" dirty="0">
                  <a:solidFill>
                    <a:srgbClr val="666666"/>
                  </a:solidFill>
                  <a:latin typeface="Montserrat Light"/>
                </a:rPr>
                <a:t> </a:t>
              </a:r>
              <a:r>
                <a:rPr lang="en-US" sz="1964" spc="39" dirty="0" err="1">
                  <a:solidFill>
                    <a:srgbClr val="666666"/>
                  </a:solidFill>
                  <a:latin typeface="Montserrat Light"/>
                </a:rPr>
                <a:t>doğru</a:t>
              </a:r>
              <a:r>
                <a:rPr lang="en-US" sz="1964" spc="39" dirty="0">
                  <a:solidFill>
                    <a:srgbClr val="666666"/>
                  </a:solidFill>
                  <a:latin typeface="Montserrat Light"/>
                </a:rPr>
                <a:t> </a:t>
              </a:r>
              <a:r>
                <a:rPr lang="en-US" sz="1964" spc="39" dirty="0" err="1">
                  <a:solidFill>
                    <a:srgbClr val="666666"/>
                  </a:solidFill>
                  <a:latin typeface="Montserrat Light"/>
                </a:rPr>
                <a:t>yapsan</a:t>
              </a:r>
              <a:r>
                <a:rPr lang="en-US" sz="1964" spc="39" dirty="0">
                  <a:solidFill>
                    <a:srgbClr val="666666"/>
                  </a:solidFill>
                  <a:latin typeface="Montserrat Light"/>
                </a:rPr>
                <a:t> </a:t>
              </a:r>
              <a:r>
                <a:rPr lang="en-US" sz="1964" spc="39" dirty="0" err="1" smtClean="0">
                  <a:solidFill>
                    <a:srgbClr val="666666"/>
                  </a:solidFill>
                  <a:latin typeface="Montserrat Light"/>
                </a:rPr>
                <a:t>şaşardım</a:t>
              </a:r>
              <a:r>
                <a:rPr lang="tr-TR" sz="1964" spc="39" dirty="0" smtClean="0">
                  <a:solidFill>
                    <a:srgbClr val="666666"/>
                  </a:solidFill>
                  <a:latin typeface="Montserrat Light"/>
                </a:rPr>
                <a:t>!</a:t>
              </a:r>
              <a:endParaRPr lang="en-US" sz="1964" spc="39" dirty="0">
                <a:solidFill>
                  <a:srgbClr val="666666"/>
                </a:solidFill>
                <a:latin typeface="Montserrat Ligh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7477"/>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9779411" cy="2019024"/>
            <a:chOff x="0" y="0"/>
            <a:chExt cx="13039215" cy="2692032"/>
          </a:xfrm>
        </p:grpSpPr>
        <p:sp>
          <p:nvSpPr>
            <p:cNvPr id="3" name="AutoShape 3"/>
            <p:cNvSpPr/>
            <p:nvPr/>
          </p:nvSpPr>
          <p:spPr>
            <a:xfrm>
              <a:off x="0" y="0"/>
              <a:ext cx="13039215" cy="2692032"/>
            </a:xfrm>
            <a:prstGeom prst="rect">
              <a:avLst/>
            </a:prstGeom>
            <a:solidFill>
              <a:srgbClr val="FF7477">
                <a:alpha val="23922"/>
              </a:srgbClr>
            </a:solidFill>
          </p:spPr>
        </p:sp>
      </p:grpSp>
      <p:grpSp>
        <p:nvGrpSpPr>
          <p:cNvPr id="4" name="Group 4"/>
          <p:cNvGrpSpPr/>
          <p:nvPr/>
        </p:nvGrpSpPr>
        <p:grpSpPr>
          <a:xfrm>
            <a:off x="742950" y="2419350"/>
            <a:ext cx="7916894" cy="2001653"/>
            <a:chOff x="0" y="0"/>
            <a:chExt cx="20278459" cy="5126990"/>
          </a:xfrm>
        </p:grpSpPr>
        <p:sp>
          <p:nvSpPr>
            <p:cNvPr id="5" name="Freeform 5"/>
            <p:cNvSpPr/>
            <p:nvPr/>
          </p:nvSpPr>
          <p:spPr>
            <a:xfrm>
              <a:off x="0" y="0"/>
              <a:ext cx="20278458" cy="5126990"/>
            </a:xfrm>
            <a:custGeom>
              <a:avLst/>
              <a:gdLst/>
              <a:ahLst/>
              <a:cxnLst/>
              <a:rect l="l" t="t" r="r" b="b"/>
              <a:pathLst>
                <a:path w="20278458" h="5126990">
                  <a:moveTo>
                    <a:pt x="17456519" y="0"/>
                  </a:moveTo>
                  <a:lnTo>
                    <a:pt x="0" y="0"/>
                  </a:lnTo>
                  <a:lnTo>
                    <a:pt x="2821940" y="2564130"/>
                  </a:lnTo>
                  <a:lnTo>
                    <a:pt x="0" y="5126990"/>
                  </a:lnTo>
                  <a:lnTo>
                    <a:pt x="17456519" y="5126990"/>
                  </a:lnTo>
                  <a:lnTo>
                    <a:pt x="20278458" y="2564130"/>
                  </a:lnTo>
                  <a:close/>
                </a:path>
              </a:pathLst>
            </a:custGeom>
            <a:solidFill>
              <a:srgbClr val="F2F2F2"/>
            </a:solidFill>
          </p:spPr>
        </p:sp>
      </p:grpSp>
      <p:grpSp>
        <p:nvGrpSpPr>
          <p:cNvPr id="6" name="Group 6"/>
          <p:cNvGrpSpPr/>
          <p:nvPr/>
        </p:nvGrpSpPr>
        <p:grpSpPr>
          <a:xfrm>
            <a:off x="755650" y="4845050"/>
            <a:ext cx="7702550" cy="2001653"/>
            <a:chOff x="0" y="0"/>
            <a:chExt cx="19729435" cy="5126990"/>
          </a:xfrm>
        </p:grpSpPr>
        <p:sp>
          <p:nvSpPr>
            <p:cNvPr id="7" name="Freeform 7"/>
            <p:cNvSpPr/>
            <p:nvPr/>
          </p:nvSpPr>
          <p:spPr>
            <a:xfrm>
              <a:off x="0" y="0"/>
              <a:ext cx="19729434" cy="5126990"/>
            </a:xfrm>
            <a:custGeom>
              <a:avLst/>
              <a:gdLst/>
              <a:ahLst/>
              <a:cxnLst/>
              <a:rect l="l" t="t" r="r" b="b"/>
              <a:pathLst>
                <a:path w="19729434" h="5126990">
                  <a:moveTo>
                    <a:pt x="16907495" y="0"/>
                  </a:moveTo>
                  <a:lnTo>
                    <a:pt x="0" y="0"/>
                  </a:lnTo>
                  <a:lnTo>
                    <a:pt x="2821940" y="2564130"/>
                  </a:lnTo>
                  <a:lnTo>
                    <a:pt x="0" y="5126990"/>
                  </a:lnTo>
                  <a:lnTo>
                    <a:pt x="16907495" y="5126990"/>
                  </a:lnTo>
                  <a:lnTo>
                    <a:pt x="19729434" y="2564130"/>
                  </a:lnTo>
                  <a:close/>
                </a:path>
              </a:pathLst>
            </a:custGeom>
            <a:solidFill>
              <a:srgbClr val="F2F2F2"/>
            </a:solidFill>
          </p:spPr>
        </p:sp>
      </p:grpSp>
      <p:grpSp>
        <p:nvGrpSpPr>
          <p:cNvPr id="8" name="Group 8"/>
          <p:cNvGrpSpPr/>
          <p:nvPr/>
        </p:nvGrpSpPr>
        <p:grpSpPr>
          <a:xfrm>
            <a:off x="1880574" y="2462219"/>
            <a:ext cx="5650910" cy="1544018"/>
            <a:chOff x="0" y="0"/>
            <a:chExt cx="7534546" cy="2058691"/>
          </a:xfrm>
        </p:grpSpPr>
        <p:sp>
          <p:nvSpPr>
            <p:cNvPr id="9" name="TextBox 9"/>
            <p:cNvSpPr txBox="1"/>
            <p:nvPr/>
          </p:nvSpPr>
          <p:spPr>
            <a:xfrm>
              <a:off x="0" y="57150"/>
              <a:ext cx="7534546" cy="898845"/>
            </a:xfrm>
            <a:prstGeom prst="rect">
              <a:avLst/>
            </a:prstGeom>
          </p:spPr>
          <p:txBody>
            <a:bodyPr lIns="0" tIns="0" rIns="0" bIns="0" rtlCol="0" anchor="t">
              <a:spAutoFit/>
            </a:bodyPr>
            <a:lstStyle/>
            <a:p>
              <a:pPr>
                <a:lnSpc>
                  <a:spcPts val="2540"/>
                </a:lnSpc>
              </a:pPr>
              <a:r>
                <a:rPr lang="en-US" sz="2619" spc="52">
                  <a:solidFill>
                    <a:srgbClr val="4CB8B4"/>
                  </a:solidFill>
                  <a:latin typeface="Montserrat Classic Bold"/>
                </a:rPr>
                <a:t>Soru sormak, sınamak, çapraz sorgulamak</a:t>
              </a:r>
            </a:p>
          </p:txBody>
        </p:sp>
        <p:sp>
          <p:nvSpPr>
            <p:cNvPr id="10" name="TextBox 10"/>
            <p:cNvSpPr txBox="1"/>
            <p:nvPr/>
          </p:nvSpPr>
          <p:spPr>
            <a:xfrm>
              <a:off x="0" y="1109609"/>
              <a:ext cx="7534546" cy="949082"/>
            </a:xfrm>
            <a:prstGeom prst="rect">
              <a:avLst/>
            </a:prstGeom>
          </p:spPr>
          <p:txBody>
            <a:bodyPr lIns="0" tIns="0" rIns="0" bIns="0" rtlCol="0" anchor="t">
              <a:spAutoFit/>
            </a:bodyPr>
            <a:lstStyle/>
            <a:p>
              <a:pPr>
                <a:lnSpc>
                  <a:spcPts val="2946"/>
                </a:lnSpc>
              </a:pPr>
              <a:r>
                <a:rPr lang="en-US" sz="1964" spc="39" dirty="0" err="1">
                  <a:solidFill>
                    <a:srgbClr val="666666"/>
                  </a:solidFill>
                  <a:latin typeface="Montserrat Light"/>
                </a:rPr>
                <a:t>Güven</a:t>
              </a:r>
              <a:r>
                <a:rPr lang="en-US" sz="1964" spc="39" dirty="0">
                  <a:solidFill>
                    <a:srgbClr val="666666"/>
                  </a:solidFill>
                  <a:latin typeface="Montserrat Light"/>
                </a:rPr>
                <a:t> </a:t>
              </a:r>
              <a:r>
                <a:rPr lang="en-US" sz="1964" spc="39" dirty="0" err="1">
                  <a:solidFill>
                    <a:srgbClr val="666666"/>
                  </a:solidFill>
                  <a:latin typeface="Montserrat Light"/>
                </a:rPr>
                <a:t>duygusunu</a:t>
              </a:r>
              <a:r>
                <a:rPr lang="en-US" sz="1964" spc="39" dirty="0">
                  <a:solidFill>
                    <a:srgbClr val="666666"/>
                  </a:solidFill>
                  <a:latin typeface="Montserrat Light"/>
                </a:rPr>
                <a:t> </a:t>
              </a:r>
              <a:r>
                <a:rPr lang="en-US" sz="1964" spc="39" dirty="0" err="1">
                  <a:solidFill>
                    <a:srgbClr val="666666"/>
                  </a:solidFill>
                  <a:latin typeface="Montserrat Light"/>
                </a:rPr>
                <a:t>zedeleyecek</a:t>
              </a:r>
              <a:r>
                <a:rPr lang="en-US" sz="1964" spc="39" dirty="0">
                  <a:solidFill>
                    <a:srgbClr val="666666"/>
                  </a:solidFill>
                  <a:latin typeface="Montserrat Light"/>
                </a:rPr>
                <a:t> </a:t>
              </a:r>
              <a:r>
                <a:rPr lang="en-US" sz="1964" spc="39" dirty="0" err="1">
                  <a:solidFill>
                    <a:srgbClr val="666666"/>
                  </a:solidFill>
                  <a:latin typeface="Montserrat Light"/>
                </a:rPr>
                <a:t>şekilde</a:t>
              </a:r>
              <a:r>
                <a:rPr lang="en-US" sz="1964" spc="39" dirty="0">
                  <a:solidFill>
                    <a:srgbClr val="666666"/>
                  </a:solidFill>
                  <a:latin typeface="Montserrat Light"/>
                </a:rPr>
                <a:t> </a:t>
              </a:r>
              <a:r>
                <a:rPr lang="en-US" sz="1964" spc="39" dirty="0" err="1">
                  <a:solidFill>
                    <a:srgbClr val="666666"/>
                  </a:solidFill>
                  <a:latin typeface="Montserrat Light"/>
                </a:rPr>
                <a:t>anne</a:t>
              </a:r>
              <a:r>
                <a:rPr lang="en-US" sz="1964" spc="39" dirty="0">
                  <a:solidFill>
                    <a:srgbClr val="666666"/>
                  </a:solidFill>
                  <a:latin typeface="Montserrat Light"/>
                </a:rPr>
                <a:t> </a:t>
              </a:r>
              <a:r>
                <a:rPr lang="en-US" sz="1964" spc="39" dirty="0" err="1">
                  <a:solidFill>
                    <a:srgbClr val="666666"/>
                  </a:solidFill>
                  <a:latin typeface="Montserrat Light"/>
                </a:rPr>
                <a:t>babanın</a:t>
              </a:r>
              <a:r>
                <a:rPr lang="en-US" sz="1964" spc="39" dirty="0">
                  <a:solidFill>
                    <a:srgbClr val="666666"/>
                  </a:solidFill>
                  <a:latin typeface="Montserrat Light"/>
                </a:rPr>
                <a:t> </a:t>
              </a:r>
              <a:r>
                <a:rPr lang="en-US" sz="1964" spc="39" dirty="0" err="1">
                  <a:solidFill>
                    <a:srgbClr val="666666"/>
                  </a:solidFill>
                  <a:latin typeface="Montserrat Light"/>
                </a:rPr>
                <a:t>çocuğa</a:t>
              </a:r>
              <a:r>
                <a:rPr lang="en-US" sz="1964" spc="39" dirty="0">
                  <a:solidFill>
                    <a:srgbClr val="666666"/>
                  </a:solidFill>
                  <a:latin typeface="Montserrat Light"/>
                </a:rPr>
                <a:t> </a:t>
              </a:r>
              <a:r>
                <a:rPr lang="en-US" sz="1964" spc="39" dirty="0" err="1">
                  <a:solidFill>
                    <a:srgbClr val="666666"/>
                  </a:solidFill>
                  <a:latin typeface="Montserrat Light"/>
                </a:rPr>
                <a:t>sorular</a:t>
              </a:r>
              <a:r>
                <a:rPr lang="en-US" sz="1964" spc="39" dirty="0">
                  <a:solidFill>
                    <a:srgbClr val="666666"/>
                  </a:solidFill>
                  <a:latin typeface="Montserrat Light"/>
                </a:rPr>
                <a:t> </a:t>
              </a:r>
              <a:r>
                <a:rPr lang="en-US" sz="1964" spc="39" dirty="0" err="1" smtClean="0">
                  <a:solidFill>
                    <a:srgbClr val="666666"/>
                  </a:solidFill>
                  <a:latin typeface="Montserrat Light"/>
                </a:rPr>
                <a:t>sorması</a:t>
              </a:r>
              <a:r>
                <a:rPr lang="tr-TR" sz="1964" spc="39" dirty="0" smtClean="0">
                  <a:solidFill>
                    <a:srgbClr val="666666"/>
                  </a:solidFill>
                  <a:latin typeface="Montserrat Light"/>
                </a:rPr>
                <a:t>.</a:t>
              </a:r>
              <a:r>
                <a:rPr lang="en-US" sz="1964" spc="39" dirty="0" smtClean="0">
                  <a:solidFill>
                    <a:srgbClr val="666666"/>
                  </a:solidFill>
                  <a:latin typeface="Montserrat Light"/>
                </a:rPr>
                <a:t> </a:t>
              </a:r>
              <a:endParaRPr lang="en-US" sz="1964" spc="39" dirty="0">
                <a:solidFill>
                  <a:srgbClr val="666666"/>
                </a:solidFill>
                <a:latin typeface="Montserrat Light"/>
              </a:endParaRPr>
            </a:p>
          </p:txBody>
        </p:sp>
      </p:grpSp>
      <p:grpSp>
        <p:nvGrpSpPr>
          <p:cNvPr id="11" name="Group 11"/>
          <p:cNvGrpSpPr/>
          <p:nvPr/>
        </p:nvGrpSpPr>
        <p:grpSpPr>
          <a:xfrm>
            <a:off x="123122" y="3533536"/>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13" name="Group 13"/>
          <p:cNvGrpSpPr/>
          <p:nvPr/>
        </p:nvGrpSpPr>
        <p:grpSpPr>
          <a:xfrm>
            <a:off x="8472804" y="255468"/>
            <a:ext cx="718955" cy="575164"/>
            <a:chOff x="0" y="0"/>
            <a:chExt cx="6408833" cy="5126990"/>
          </a:xfrm>
        </p:grpSpPr>
        <p:sp>
          <p:nvSpPr>
            <p:cNvPr id="14" name="Freeform 14"/>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15" name="Group 15"/>
          <p:cNvGrpSpPr/>
          <p:nvPr/>
        </p:nvGrpSpPr>
        <p:grpSpPr>
          <a:xfrm>
            <a:off x="5918200" y="4432300"/>
            <a:ext cx="374081" cy="295327"/>
            <a:chOff x="0" y="0"/>
            <a:chExt cx="6494284" cy="5126990"/>
          </a:xfrm>
        </p:grpSpPr>
        <p:sp>
          <p:nvSpPr>
            <p:cNvPr id="16" name="Freeform 16"/>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7" name="Group 17"/>
          <p:cNvGrpSpPr/>
          <p:nvPr/>
        </p:nvGrpSpPr>
        <p:grpSpPr>
          <a:xfrm>
            <a:off x="8472804" y="4284636"/>
            <a:ext cx="374081" cy="295327"/>
            <a:chOff x="0" y="0"/>
            <a:chExt cx="6494284" cy="5126990"/>
          </a:xfrm>
        </p:grpSpPr>
        <p:sp>
          <p:nvSpPr>
            <p:cNvPr id="18" name="Freeform 18"/>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9" name="Group 19"/>
          <p:cNvGrpSpPr/>
          <p:nvPr/>
        </p:nvGrpSpPr>
        <p:grpSpPr>
          <a:xfrm>
            <a:off x="250757" y="5578344"/>
            <a:ext cx="591320" cy="466832"/>
            <a:chOff x="0" y="0"/>
            <a:chExt cx="6494284" cy="5126990"/>
          </a:xfrm>
        </p:grpSpPr>
        <p:sp>
          <p:nvSpPr>
            <p:cNvPr id="20" name="Freeform 20"/>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21" name="Group 21"/>
          <p:cNvGrpSpPr/>
          <p:nvPr/>
        </p:nvGrpSpPr>
        <p:grpSpPr>
          <a:xfrm>
            <a:off x="8162811" y="2623218"/>
            <a:ext cx="295389" cy="233202"/>
            <a:chOff x="0" y="0"/>
            <a:chExt cx="6494284" cy="5126990"/>
          </a:xfrm>
        </p:grpSpPr>
        <p:sp>
          <p:nvSpPr>
            <p:cNvPr id="22" name="Freeform 22"/>
            <p:cNvSpPr/>
            <p:nvPr/>
          </p:nvSpPr>
          <p:spPr>
            <a:xfrm>
              <a:off x="0" y="0"/>
              <a:ext cx="6494284" cy="5126990"/>
            </a:xfrm>
            <a:custGeom>
              <a:avLst/>
              <a:gdLst/>
              <a:ahLst/>
              <a:cxn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CB8B4"/>
            </a:solidFill>
          </p:spPr>
        </p:sp>
      </p:grpSp>
      <p:grpSp>
        <p:nvGrpSpPr>
          <p:cNvPr id="23" name="Group 23"/>
          <p:cNvGrpSpPr/>
          <p:nvPr/>
        </p:nvGrpSpPr>
        <p:grpSpPr>
          <a:xfrm>
            <a:off x="842078" y="112897"/>
            <a:ext cx="7727903" cy="2001653"/>
            <a:chOff x="0" y="0"/>
            <a:chExt cx="19794374" cy="5126990"/>
          </a:xfrm>
        </p:grpSpPr>
        <p:sp>
          <p:nvSpPr>
            <p:cNvPr id="24" name="Freeform 24"/>
            <p:cNvSpPr/>
            <p:nvPr/>
          </p:nvSpPr>
          <p:spPr>
            <a:xfrm>
              <a:off x="0" y="0"/>
              <a:ext cx="19794373" cy="5126990"/>
            </a:xfrm>
            <a:custGeom>
              <a:avLst/>
              <a:gdLst/>
              <a:ahLst/>
              <a:cxnLst/>
              <a:rect l="l" t="t" r="r" b="b"/>
              <a:pathLst>
                <a:path w="19794373" h="5126990">
                  <a:moveTo>
                    <a:pt x="16972434" y="0"/>
                  </a:moveTo>
                  <a:lnTo>
                    <a:pt x="0" y="0"/>
                  </a:lnTo>
                  <a:lnTo>
                    <a:pt x="2821940" y="2564130"/>
                  </a:lnTo>
                  <a:lnTo>
                    <a:pt x="0" y="5126990"/>
                  </a:lnTo>
                  <a:lnTo>
                    <a:pt x="16972434" y="5126990"/>
                  </a:lnTo>
                  <a:lnTo>
                    <a:pt x="19794373" y="2564130"/>
                  </a:lnTo>
                  <a:close/>
                </a:path>
              </a:pathLst>
            </a:custGeom>
            <a:solidFill>
              <a:srgbClr val="F2F2F2"/>
            </a:solidFill>
          </p:spPr>
        </p:sp>
      </p:grpSp>
      <p:grpSp>
        <p:nvGrpSpPr>
          <p:cNvPr id="25" name="Group 25"/>
          <p:cNvGrpSpPr/>
          <p:nvPr/>
        </p:nvGrpSpPr>
        <p:grpSpPr>
          <a:xfrm>
            <a:off x="8659844" y="6370670"/>
            <a:ext cx="718955" cy="575164"/>
            <a:chOff x="0" y="0"/>
            <a:chExt cx="6408833" cy="5126990"/>
          </a:xfrm>
        </p:grpSpPr>
        <p:sp>
          <p:nvSpPr>
            <p:cNvPr id="26" name="Freeform 26"/>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CB8B4"/>
            </a:solidFill>
          </p:spPr>
        </p:sp>
      </p:grpSp>
      <p:grpSp>
        <p:nvGrpSpPr>
          <p:cNvPr id="27" name="Group 27"/>
          <p:cNvGrpSpPr/>
          <p:nvPr/>
        </p:nvGrpSpPr>
        <p:grpSpPr>
          <a:xfrm>
            <a:off x="123122" y="255468"/>
            <a:ext cx="718955" cy="575164"/>
            <a:chOff x="0" y="0"/>
            <a:chExt cx="6408833" cy="5126990"/>
          </a:xfrm>
        </p:grpSpPr>
        <p:sp>
          <p:nvSpPr>
            <p:cNvPr id="28" name="Freeform 28"/>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29" name="Group 29"/>
          <p:cNvGrpSpPr/>
          <p:nvPr/>
        </p:nvGrpSpPr>
        <p:grpSpPr>
          <a:xfrm>
            <a:off x="1977195" y="434475"/>
            <a:ext cx="5141825" cy="1124674"/>
            <a:chOff x="0" y="0"/>
            <a:chExt cx="6855766" cy="1499565"/>
          </a:xfrm>
        </p:grpSpPr>
        <p:sp>
          <p:nvSpPr>
            <p:cNvPr id="30" name="TextBox 30"/>
            <p:cNvSpPr txBox="1"/>
            <p:nvPr/>
          </p:nvSpPr>
          <p:spPr>
            <a:xfrm>
              <a:off x="0" y="57150"/>
              <a:ext cx="6855766" cy="882895"/>
            </a:xfrm>
            <a:prstGeom prst="rect">
              <a:avLst/>
            </a:prstGeom>
          </p:spPr>
          <p:txBody>
            <a:bodyPr lIns="0" tIns="0" rIns="0" bIns="0" rtlCol="0" anchor="t">
              <a:spAutoFit/>
            </a:bodyPr>
            <a:lstStyle/>
            <a:p>
              <a:pPr>
                <a:lnSpc>
                  <a:spcPts val="2536"/>
                </a:lnSpc>
              </a:pPr>
              <a:r>
                <a:rPr lang="en-US" sz="2614" spc="52">
                  <a:solidFill>
                    <a:srgbClr val="4CB8B4"/>
                  </a:solidFill>
                  <a:latin typeface="Montserrat Classic Bold"/>
                </a:rPr>
                <a:t>Yorumlamak, analiz etmek, tanı koymak</a:t>
              </a:r>
            </a:p>
          </p:txBody>
        </p:sp>
        <p:sp>
          <p:nvSpPr>
            <p:cNvPr id="31" name="TextBox 31"/>
            <p:cNvSpPr txBox="1"/>
            <p:nvPr/>
          </p:nvSpPr>
          <p:spPr>
            <a:xfrm>
              <a:off x="0" y="1077227"/>
              <a:ext cx="6855766" cy="422338"/>
            </a:xfrm>
            <a:prstGeom prst="rect">
              <a:avLst/>
            </a:prstGeom>
          </p:spPr>
          <p:txBody>
            <a:bodyPr lIns="0" tIns="0" rIns="0" bIns="0" rtlCol="0" anchor="t">
              <a:spAutoFit/>
            </a:bodyPr>
            <a:lstStyle/>
            <a:p>
              <a:pPr>
                <a:lnSpc>
                  <a:spcPts val="2716"/>
                </a:lnSpc>
              </a:pPr>
              <a:r>
                <a:rPr lang="en-US" sz="1811" spc="36" dirty="0" err="1">
                  <a:solidFill>
                    <a:srgbClr val="666666"/>
                  </a:solidFill>
                  <a:latin typeface="Montserrat Light"/>
                </a:rPr>
                <a:t>Aslında</a:t>
              </a:r>
              <a:r>
                <a:rPr lang="en-US" sz="1811" spc="36" dirty="0">
                  <a:solidFill>
                    <a:srgbClr val="666666"/>
                  </a:solidFill>
                  <a:latin typeface="Montserrat Light"/>
                </a:rPr>
                <a:t> </a:t>
              </a:r>
              <a:r>
                <a:rPr lang="en-US" sz="1811" spc="36" dirty="0" err="1">
                  <a:solidFill>
                    <a:srgbClr val="666666"/>
                  </a:solidFill>
                  <a:latin typeface="Montserrat Light"/>
                </a:rPr>
                <a:t>zeki</a:t>
              </a:r>
              <a:r>
                <a:rPr lang="en-US" sz="1811" spc="36" dirty="0">
                  <a:solidFill>
                    <a:srgbClr val="666666"/>
                  </a:solidFill>
                  <a:latin typeface="Montserrat Light"/>
                </a:rPr>
                <a:t> </a:t>
              </a:r>
              <a:r>
                <a:rPr lang="en-US" sz="1811" spc="36" dirty="0" err="1">
                  <a:solidFill>
                    <a:srgbClr val="666666"/>
                  </a:solidFill>
                  <a:latin typeface="Montserrat Light"/>
                </a:rPr>
                <a:t>ama</a:t>
              </a:r>
              <a:r>
                <a:rPr lang="en-US" sz="1811" spc="36" dirty="0">
                  <a:solidFill>
                    <a:srgbClr val="666666"/>
                  </a:solidFill>
                  <a:latin typeface="Montserrat Light"/>
                </a:rPr>
                <a:t> </a:t>
              </a:r>
              <a:r>
                <a:rPr lang="en-US" sz="1811" spc="36" dirty="0" err="1" smtClean="0">
                  <a:solidFill>
                    <a:srgbClr val="666666"/>
                  </a:solidFill>
                  <a:latin typeface="Montserrat Light"/>
                </a:rPr>
                <a:t>çalışmıyor</a:t>
              </a:r>
              <a:r>
                <a:rPr lang="tr-TR" sz="1811" spc="36" dirty="0" smtClean="0">
                  <a:solidFill>
                    <a:srgbClr val="666666"/>
                  </a:solidFill>
                  <a:latin typeface="Montserrat Light"/>
                </a:rPr>
                <a:t>.</a:t>
              </a:r>
              <a:endParaRPr lang="en-US" sz="1811" spc="36" dirty="0">
                <a:solidFill>
                  <a:srgbClr val="666666"/>
                </a:solidFill>
                <a:latin typeface="Montserrat Light"/>
              </a:endParaRPr>
            </a:p>
          </p:txBody>
        </p:sp>
      </p:grpSp>
      <p:grpSp>
        <p:nvGrpSpPr>
          <p:cNvPr id="32" name="Group 32"/>
          <p:cNvGrpSpPr/>
          <p:nvPr/>
        </p:nvGrpSpPr>
        <p:grpSpPr>
          <a:xfrm>
            <a:off x="1977195" y="4956608"/>
            <a:ext cx="5650910" cy="1853383"/>
            <a:chOff x="0" y="57150"/>
            <a:chExt cx="7534546" cy="2471176"/>
          </a:xfrm>
        </p:grpSpPr>
        <p:sp>
          <p:nvSpPr>
            <p:cNvPr id="33" name="TextBox 33"/>
            <p:cNvSpPr txBox="1"/>
            <p:nvPr/>
          </p:nvSpPr>
          <p:spPr>
            <a:xfrm>
              <a:off x="0" y="57150"/>
              <a:ext cx="7534546" cy="1325837"/>
            </a:xfrm>
            <a:prstGeom prst="rect">
              <a:avLst/>
            </a:prstGeom>
          </p:spPr>
          <p:txBody>
            <a:bodyPr lIns="0" tIns="0" rIns="0" bIns="0" rtlCol="0" anchor="t">
              <a:spAutoFit/>
            </a:bodyPr>
            <a:lstStyle/>
            <a:p>
              <a:pPr>
                <a:lnSpc>
                  <a:spcPts val="2540"/>
                </a:lnSpc>
              </a:pPr>
              <a:r>
                <a:rPr lang="en-US" sz="2619" spc="52">
                  <a:solidFill>
                    <a:srgbClr val="4CB8B4"/>
                  </a:solidFill>
                  <a:latin typeface="Montserrat Classic Bold"/>
                </a:rPr>
                <a:t>Sözünden dönmek, oyalamak, şakacı davranmak, konuyu saptırmak </a:t>
              </a:r>
            </a:p>
          </p:txBody>
        </p:sp>
        <p:sp>
          <p:nvSpPr>
            <p:cNvPr id="34" name="TextBox 34"/>
            <p:cNvSpPr txBox="1"/>
            <p:nvPr/>
          </p:nvSpPr>
          <p:spPr>
            <a:xfrm>
              <a:off x="0" y="1536602"/>
              <a:ext cx="7534546" cy="991724"/>
            </a:xfrm>
            <a:prstGeom prst="rect">
              <a:avLst/>
            </a:prstGeom>
          </p:spPr>
          <p:txBody>
            <a:bodyPr lIns="0" tIns="0" rIns="0" bIns="0" rtlCol="0" anchor="t">
              <a:spAutoFit/>
            </a:bodyPr>
            <a:lstStyle/>
            <a:p>
              <a:pPr>
                <a:lnSpc>
                  <a:spcPts val="2946"/>
                </a:lnSpc>
              </a:pPr>
              <a:r>
                <a:rPr lang="en-US" sz="1964" spc="39" dirty="0" err="1">
                  <a:solidFill>
                    <a:srgbClr val="666666"/>
                  </a:solidFill>
                  <a:latin typeface="Montserrat Light"/>
                </a:rPr>
                <a:t>Takdir</a:t>
              </a:r>
              <a:r>
                <a:rPr lang="en-US" sz="1964" spc="39" dirty="0">
                  <a:solidFill>
                    <a:srgbClr val="666666"/>
                  </a:solidFill>
                  <a:latin typeface="Montserrat Light"/>
                </a:rPr>
                <a:t> </a:t>
              </a:r>
              <a:r>
                <a:rPr lang="en-US" sz="1964" spc="39" dirty="0" err="1">
                  <a:solidFill>
                    <a:srgbClr val="666666"/>
                  </a:solidFill>
                  <a:latin typeface="Montserrat Light"/>
                </a:rPr>
                <a:t>alırsan</a:t>
              </a:r>
              <a:r>
                <a:rPr lang="en-US" sz="1964" spc="39" dirty="0">
                  <a:solidFill>
                    <a:srgbClr val="666666"/>
                  </a:solidFill>
                  <a:latin typeface="Montserrat Light"/>
                </a:rPr>
                <a:t> </a:t>
              </a:r>
              <a:r>
                <a:rPr lang="en-US" sz="1964" spc="39" dirty="0" err="1">
                  <a:solidFill>
                    <a:srgbClr val="666666"/>
                  </a:solidFill>
                  <a:latin typeface="Montserrat Light"/>
                </a:rPr>
                <a:t>sana</a:t>
              </a:r>
              <a:r>
                <a:rPr lang="en-US" sz="1964" spc="39" dirty="0">
                  <a:solidFill>
                    <a:srgbClr val="666666"/>
                  </a:solidFill>
                  <a:latin typeface="Montserrat Light"/>
                </a:rPr>
                <a:t> </a:t>
              </a:r>
              <a:r>
                <a:rPr lang="en-US" sz="1964" spc="39" dirty="0" err="1">
                  <a:solidFill>
                    <a:srgbClr val="666666"/>
                  </a:solidFill>
                  <a:latin typeface="Montserrat Light"/>
                </a:rPr>
                <a:t>bisiklet</a:t>
              </a:r>
              <a:r>
                <a:rPr lang="en-US" sz="1964" spc="39" dirty="0">
                  <a:solidFill>
                    <a:srgbClr val="666666"/>
                  </a:solidFill>
                  <a:latin typeface="Montserrat Light"/>
                </a:rPr>
                <a:t> </a:t>
              </a:r>
              <a:r>
                <a:rPr lang="en-US" sz="1964" spc="39" dirty="0" err="1">
                  <a:solidFill>
                    <a:srgbClr val="666666"/>
                  </a:solidFill>
                  <a:latin typeface="Montserrat Light"/>
                </a:rPr>
                <a:t>alacağım</a:t>
              </a:r>
              <a:r>
                <a:rPr lang="en-US" sz="1964" spc="39" dirty="0">
                  <a:solidFill>
                    <a:srgbClr val="666666"/>
                  </a:solidFill>
                  <a:latin typeface="Montserrat Light"/>
                </a:rPr>
                <a:t> </a:t>
              </a:r>
              <a:r>
                <a:rPr lang="en-US" sz="1964" spc="39" dirty="0" err="1">
                  <a:solidFill>
                    <a:srgbClr val="666666"/>
                  </a:solidFill>
                  <a:latin typeface="Montserrat Light"/>
                </a:rPr>
                <a:t>diye</a:t>
              </a:r>
              <a:r>
                <a:rPr lang="en-US" sz="1964" spc="39" dirty="0">
                  <a:solidFill>
                    <a:srgbClr val="666666"/>
                  </a:solidFill>
                  <a:latin typeface="Montserrat Light"/>
                </a:rPr>
                <a:t> </a:t>
              </a:r>
              <a:r>
                <a:rPr lang="en-US" sz="1964" spc="39" dirty="0" err="1">
                  <a:solidFill>
                    <a:srgbClr val="666666"/>
                  </a:solidFill>
                  <a:latin typeface="Montserrat Light"/>
                </a:rPr>
                <a:t>söz</a:t>
              </a:r>
              <a:r>
                <a:rPr lang="en-US" sz="1964" spc="39" dirty="0">
                  <a:solidFill>
                    <a:srgbClr val="666666"/>
                  </a:solidFill>
                  <a:latin typeface="Montserrat Light"/>
                </a:rPr>
                <a:t> </a:t>
              </a:r>
              <a:r>
                <a:rPr lang="en-US" sz="1964" spc="39" dirty="0" err="1">
                  <a:solidFill>
                    <a:srgbClr val="666666"/>
                  </a:solidFill>
                  <a:latin typeface="Montserrat Light"/>
                </a:rPr>
                <a:t>vermek</a:t>
              </a:r>
              <a:r>
                <a:rPr lang="en-US" sz="1964" spc="39" dirty="0">
                  <a:solidFill>
                    <a:srgbClr val="666666"/>
                  </a:solidFill>
                  <a:latin typeface="Montserrat Light"/>
                </a:rPr>
                <a:t>, </a:t>
              </a:r>
              <a:r>
                <a:rPr lang="en-US" sz="1964" spc="39" dirty="0" err="1">
                  <a:solidFill>
                    <a:srgbClr val="666666"/>
                  </a:solidFill>
                  <a:latin typeface="Montserrat Light"/>
                </a:rPr>
                <a:t>ancak</a:t>
              </a:r>
              <a:r>
                <a:rPr lang="en-US" sz="1964" spc="39" dirty="0">
                  <a:solidFill>
                    <a:srgbClr val="666666"/>
                  </a:solidFill>
                  <a:latin typeface="Montserrat Light"/>
                </a:rPr>
                <a:t> </a:t>
              </a:r>
              <a:r>
                <a:rPr lang="en-US" sz="1964" spc="39" dirty="0" err="1" smtClean="0">
                  <a:solidFill>
                    <a:srgbClr val="666666"/>
                  </a:solidFill>
                  <a:latin typeface="Montserrat Light"/>
                </a:rPr>
                <a:t>almamak</a:t>
              </a:r>
              <a:r>
                <a:rPr lang="tr-TR" sz="1964" spc="39" dirty="0" smtClean="0">
                  <a:solidFill>
                    <a:srgbClr val="666666"/>
                  </a:solidFill>
                  <a:latin typeface="Montserrat Light"/>
                </a:rPr>
                <a:t>.</a:t>
              </a:r>
              <a:endParaRPr lang="en-US" sz="1964" spc="39" dirty="0">
                <a:solidFill>
                  <a:srgbClr val="666666"/>
                </a:solidFill>
                <a:latin typeface="Montserrat Ligh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B8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1213" r="11213"/>
          <a:stretch>
            <a:fillRect/>
          </a:stretch>
        </p:blipFill>
        <p:spPr>
          <a:xfrm>
            <a:off x="731520" y="1765979"/>
            <a:ext cx="4202780" cy="541782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17634" y="1765979"/>
            <a:ext cx="4202780" cy="5417827"/>
          </a:xfrm>
          <a:prstGeom prst="rect">
            <a:avLst/>
          </a:prstGeom>
        </p:spPr>
      </p:pic>
      <p:grpSp>
        <p:nvGrpSpPr>
          <p:cNvPr id="4" name="Group 4"/>
          <p:cNvGrpSpPr/>
          <p:nvPr/>
        </p:nvGrpSpPr>
        <p:grpSpPr>
          <a:xfrm>
            <a:off x="403287" y="1509400"/>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6" name="Group 6"/>
          <p:cNvGrpSpPr/>
          <p:nvPr/>
        </p:nvGrpSpPr>
        <p:grpSpPr>
          <a:xfrm>
            <a:off x="0" y="1282700"/>
            <a:ext cx="352642" cy="284300"/>
            <a:chOff x="0" y="0"/>
            <a:chExt cx="6359534" cy="5126990"/>
          </a:xfrm>
        </p:grpSpPr>
        <p:sp>
          <p:nvSpPr>
            <p:cNvPr id="7" name="Freeform 7"/>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8" name="Group 8"/>
          <p:cNvGrpSpPr/>
          <p:nvPr/>
        </p:nvGrpSpPr>
        <p:grpSpPr>
          <a:xfrm>
            <a:off x="4934300" y="1632132"/>
            <a:ext cx="803552" cy="491780"/>
            <a:chOff x="0" y="0"/>
            <a:chExt cx="8377460" cy="5126990"/>
          </a:xfrm>
        </p:grpSpPr>
        <p:sp>
          <p:nvSpPr>
            <p:cNvPr id="9" name="Freeform 9"/>
            <p:cNvSpPr/>
            <p:nvPr/>
          </p:nvSpPr>
          <p:spPr>
            <a:xfrm>
              <a:off x="0" y="0"/>
              <a:ext cx="8377460" cy="5126990"/>
            </a:xfrm>
            <a:custGeom>
              <a:avLst/>
              <a:gdLst/>
              <a:ahLst/>
              <a:cxnLst/>
              <a:rect l="l" t="t" r="r" b="b"/>
              <a:pathLst>
                <a:path w="8377460" h="5126990">
                  <a:moveTo>
                    <a:pt x="5555520" y="0"/>
                  </a:moveTo>
                  <a:lnTo>
                    <a:pt x="0" y="0"/>
                  </a:lnTo>
                  <a:lnTo>
                    <a:pt x="2821940" y="2564130"/>
                  </a:lnTo>
                  <a:lnTo>
                    <a:pt x="0" y="5126990"/>
                  </a:lnTo>
                  <a:lnTo>
                    <a:pt x="5555520" y="5126990"/>
                  </a:lnTo>
                  <a:lnTo>
                    <a:pt x="8377460" y="2564130"/>
                  </a:lnTo>
                  <a:close/>
                </a:path>
              </a:pathLst>
            </a:custGeom>
            <a:solidFill>
              <a:srgbClr val="FFCC58"/>
            </a:solidFill>
          </p:spPr>
        </p:sp>
      </p:grpSp>
      <p:grpSp>
        <p:nvGrpSpPr>
          <p:cNvPr id="10" name="Group 10"/>
          <p:cNvGrpSpPr/>
          <p:nvPr/>
        </p:nvGrpSpPr>
        <p:grpSpPr>
          <a:xfrm>
            <a:off x="8750300" y="279400"/>
            <a:ext cx="352642" cy="284300"/>
            <a:chOff x="0" y="0"/>
            <a:chExt cx="6359534" cy="5126990"/>
          </a:xfrm>
        </p:grpSpPr>
        <p:sp>
          <p:nvSpPr>
            <p:cNvPr id="11" name="Freeform 11"/>
            <p:cNvSpPr/>
            <p:nvPr/>
          </p:nvSpPr>
          <p:spPr>
            <a:xfrm>
              <a:off x="0" y="0"/>
              <a:ext cx="6359534" cy="5126990"/>
            </a:xfrm>
            <a:custGeom>
              <a:avLst/>
              <a:gdLst/>
              <a:ahLst/>
              <a:cxnLst/>
              <a:rect l="l" t="t" r="r" b="b"/>
              <a:pathLst>
                <a:path w="6359534" h="5126990">
                  <a:moveTo>
                    <a:pt x="3537594" y="0"/>
                  </a:moveTo>
                  <a:lnTo>
                    <a:pt x="0" y="0"/>
                  </a:lnTo>
                  <a:lnTo>
                    <a:pt x="2821940" y="2564130"/>
                  </a:lnTo>
                  <a:lnTo>
                    <a:pt x="0" y="5126990"/>
                  </a:lnTo>
                  <a:lnTo>
                    <a:pt x="3537594" y="5126990"/>
                  </a:lnTo>
                  <a:lnTo>
                    <a:pt x="6359534" y="2564130"/>
                  </a:lnTo>
                  <a:close/>
                </a:path>
              </a:pathLst>
            </a:custGeom>
            <a:solidFill>
              <a:srgbClr val="F2F2F2"/>
            </a:solidFill>
          </p:spPr>
        </p:sp>
      </p:grpSp>
      <p:grpSp>
        <p:nvGrpSpPr>
          <p:cNvPr id="12" name="Group 12"/>
          <p:cNvGrpSpPr/>
          <p:nvPr/>
        </p:nvGrpSpPr>
        <p:grpSpPr>
          <a:xfrm>
            <a:off x="176321" y="3600438"/>
            <a:ext cx="453933" cy="356662"/>
            <a:chOff x="0" y="0"/>
            <a:chExt cx="6525357" cy="5126990"/>
          </a:xfrm>
        </p:grpSpPr>
        <p:sp>
          <p:nvSpPr>
            <p:cNvPr id="13" name="Freeform 13"/>
            <p:cNvSpPr/>
            <p:nvPr/>
          </p:nvSpPr>
          <p:spPr>
            <a:xfrm>
              <a:off x="0" y="0"/>
              <a:ext cx="6525357" cy="5126990"/>
            </a:xfrm>
            <a:custGeom>
              <a:avLst/>
              <a:gdLst/>
              <a:ahLst/>
              <a:cxnLst/>
              <a:rect l="l" t="t" r="r" b="b"/>
              <a:pathLst>
                <a:path w="6525357" h="5126990">
                  <a:moveTo>
                    <a:pt x="3703417" y="0"/>
                  </a:moveTo>
                  <a:lnTo>
                    <a:pt x="0" y="0"/>
                  </a:lnTo>
                  <a:lnTo>
                    <a:pt x="2821940" y="2564130"/>
                  </a:lnTo>
                  <a:lnTo>
                    <a:pt x="0" y="5126990"/>
                  </a:lnTo>
                  <a:lnTo>
                    <a:pt x="3703417" y="5126990"/>
                  </a:lnTo>
                  <a:lnTo>
                    <a:pt x="6525357" y="2564130"/>
                  </a:lnTo>
                  <a:close/>
                </a:path>
              </a:pathLst>
            </a:custGeom>
            <a:solidFill>
              <a:srgbClr val="F2F2F2"/>
            </a:solidFill>
          </p:spPr>
        </p:sp>
      </p:grpSp>
      <p:sp>
        <p:nvSpPr>
          <p:cNvPr id="14" name="TextBox 14"/>
          <p:cNvSpPr txBox="1"/>
          <p:nvPr/>
        </p:nvSpPr>
        <p:spPr>
          <a:xfrm>
            <a:off x="1074555" y="228060"/>
            <a:ext cx="7612977" cy="1404071"/>
          </a:xfrm>
          <a:prstGeom prst="rect">
            <a:avLst/>
          </a:prstGeom>
        </p:spPr>
        <p:txBody>
          <a:bodyPr lIns="0" tIns="0" rIns="0" bIns="0" rtlCol="0" anchor="t">
            <a:spAutoFit/>
          </a:bodyPr>
          <a:lstStyle/>
          <a:p>
            <a:pPr algn="ctr">
              <a:lnSpc>
                <a:spcPts val="3608"/>
              </a:lnSpc>
            </a:pPr>
            <a:r>
              <a:rPr lang="en-US" sz="3720" spc="74">
                <a:solidFill>
                  <a:srgbClr val="FFFFFF"/>
                </a:solidFill>
                <a:latin typeface="Montserrat Classic Bold"/>
              </a:rPr>
              <a:t>İLETİŞİMDE “SEN DİLİ” MESAJLARI YERİNE “BEN DİLİ MESAJLARI</a:t>
            </a:r>
          </a:p>
        </p:txBody>
      </p:sp>
      <p:grpSp>
        <p:nvGrpSpPr>
          <p:cNvPr id="15" name="Group 15"/>
          <p:cNvGrpSpPr/>
          <p:nvPr/>
        </p:nvGrpSpPr>
        <p:grpSpPr>
          <a:xfrm>
            <a:off x="1074555" y="1796982"/>
            <a:ext cx="3245086" cy="5622200"/>
            <a:chOff x="0" y="0"/>
            <a:chExt cx="4326781" cy="7496267"/>
          </a:xfrm>
        </p:grpSpPr>
        <p:sp>
          <p:nvSpPr>
            <p:cNvPr id="16" name="TextBox 16"/>
            <p:cNvSpPr txBox="1"/>
            <p:nvPr/>
          </p:nvSpPr>
          <p:spPr>
            <a:xfrm>
              <a:off x="38121" y="-85725"/>
              <a:ext cx="4269599" cy="673758"/>
            </a:xfrm>
            <a:prstGeom prst="rect">
              <a:avLst/>
            </a:prstGeom>
          </p:spPr>
          <p:txBody>
            <a:bodyPr lIns="0" tIns="0" rIns="0" bIns="0" rtlCol="0" anchor="t">
              <a:spAutoFit/>
            </a:bodyPr>
            <a:lstStyle/>
            <a:p>
              <a:pPr algn="ctr">
                <a:lnSpc>
                  <a:spcPts val="4386"/>
                </a:lnSpc>
              </a:pPr>
              <a:r>
                <a:rPr lang="en-US" sz="2924" spc="58" dirty="0">
                  <a:solidFill>
                    <a:srgbClr val="FFFFFF"/>
                  </a:solidFill>
                  <a:latin typeface="Montserrat Classic Bold"/>
                </a:rPr>
                <a:t>SEN </a:t>
              </a:r>
              <a:r>
                <a:rPr lang="en-US" sz="2924" spc="58" dirty="0" smtClean="0">
                  <a:solidFill>
                    <a:srgbClr val="FFFFFF"/>
                  </a:solidFill>
                  <a:latin typeface="Montserrat Classic Bold"/>
                </a:rPr>
                <a:t>D</a:t>
              </a:r>
              <a:r>
                <a:rPr lang="tr-TR" sz="2924" spc="58" dirty="0" smtClean="0">
                  <a:solidFill>
                    <a:srgbClr val="FFFFFF"/>
                  </a:solidFill>
                  <a:latin typeface="Montserrat Classic Bold"/>
                </a:rPr>
                <a:t>İ</a:t>
              </a:r>
              <a:r>
                <a:rPr lang="en-US" sz="2924" spc="58" dirty="0" smtClean="0">
                  <a:solidFill>
                    <a:srgbClr val="FFFFFF"/>
                  </a:solidFill>
                  <a:latin typeface="Montserrat Classic Bold"/>
                </a:rPr>
                <a:t>L</a:t>
              </a:r>
              <a:r>
                <a:rPr lang="tr-TR" sz="2924" spc="58" dirty="0" smtClean="0">
                  <a:solidFill>
                    <a:srgbClr val="FFFFFF"/>
                  </a:solidFill>
                  <a:latin typeface="Montserrat Classic Bold"/>
                </a:rPr>
                <a:t>İ</a:t>
              </a:r>
              <a:endParaRPr lang="en-US" sz="2924" spc="58" dirty="0">
                <a:solidFill>
                  <a:srgbClr val="FFFFFF"/>
                </a:solidFill>
                <a:latin typeface="Montserrat Classic Bold"/>
              </a:endParaRPr>
            </a:p>
          </p:txBody>
        </p:sp>
        <p:sp>
          <p:nvSpPr>
            <p:cNvPr id="17" name="TextBox 17"/>
            <p:cNvSpPr txBox="1"/>
            <p:nvPr/>
          </p:nvSpPr>
          <p:spPr>
            <a:xfrm>
              <a:off x="0" y="937225"/>
              <a:ext cx="4326781" cy="6559042"/>
            </a:xfrm>
            <a:prstGeom prst="rect">
              <a:avLst/>
            </a:prstGeom>
          </p:spPr>
          <p:txBody>
            <a:bodyPr lIns="0" tIns="0" rIns="0" bIns="0" rtlCol="0" anchor="t">
              <a:spAutoFit/>
            </a:bodyPr>
            <a:lstStyle/>
            <a:p>
              <a:pPr>
                <a:lnSpc>
                  <a:spcPts val="3014"/>
                </a:lnSpc>
              </a:pPr>
              <a:r>
                <a:rPr lang="en-US" sz="2009" spc="40">
                  <a:solidFill>
                    <a:srgbClr val="FFFFFF"/>
                  </a:solidFill>
                  <a:latin typeface="Montserrat Light"/>
                </a:rPr>
                <a:t>*Karşı tarafı suçlayıcı bir konuşma tarzıdır.</a:t>
              </a:r>
            </a:p>
            <a:p>
              <a:pPr>
                <a:lnSpc>
                  <a:spcPts val="3014"/>
                </a:lnSpc>
              </a:pPr>
              <a:r>
                <a:rPr lang="en-US" sz="2009" spc="40">
                  <a:solidFill>
                    <a:srgbClr val="FFFFFF"/>
                  </a:solidFill>
                  <a:latin typeface="Montserrat Light"/>
                </a:rPr>
                <a:t>*Bu konuşma tarzı karşımızdakinin kişiliğine yöneliktir. </a:t>
              </a:r>
            </a:p>
            <a:p>
              <a:pPr>
                <a:lnSpc>
                  <a:spcPts val="3014"/>
                </a:lnSpc>
              </a:pPr>
              <a:r>
                <a:rPr lang="en-US" sz="2009" spc="40">
                  <a:solidFill>
                    <a:srgbClr val="FFFFFF"/>
                  </a:solidFill>
                  <a:latin typeface="Montserrat Light"/>
                </a:rPr>
                <a:t>*Sen dilini kullanan kişiler karşı tarafın  savunmaya geçmesine  neden olurlar.</a:t>
              </a:r>
            </a:p>
            <a:p>
              <a:pPr>
                <a:lnSpc>
                  <a:spcPts val="3014"/>
                </a:lnSpc>
              </a:pPr>
              <a:r>
                <a:rPr lang="en-US" sz="2009" spc="40">
                  <a:solidFill>
                    <a:srgbClr val="FFFFFF"/>
                  </a:solidFill>
                  <a:latin typeface="Montserrat Light"/>
                </a:rPr>
                <a:t>Örneğin; ne kadar tembel bir çocuksun, hiç kitap okumuyorsun.</a:t>
              </a:r>
            </a:p>
            <a:p>
              <a:pPr>
                <a:lnSpc>
                  <a:spcPts val="3014"/>
                </a:lnSpc>
              </a:pPr>
              <a:endParaRPr lang="en-US" sz="2009" spc="40">
                <a:solidFill>
                  <a:srgbClr val="FFFFFF"/>
                </a:solidFill>
                <a:latin typeface="Montserrat Light"/>
              </a:endParaRPr>
            </a:p>
          </p:txBody>
        </p:sp>
      </p:grpSp>
      <p:grpSp>
        <p:nvGrpSpPr>
          <p:cNvPr id="18" name="Group 18"/>
          <p:cNvGrpSpPr/>
          <p:nvPr/>
        </p:nvGrpSpPr>
        <p:grpSpPr>
          <a:xfrm>
            <a:off x="5282267" y="1796982"/>
            <a:ext cx="4073515" cy="6663721"/>
            <a:chOff x="0" y="0"/>
            <a:chExt cx="5431353" cy="8884962"/>
          </a:xfrm>
        </p:grpSpPr>
        <p:sp>
          <p:nvSpPr>
            <p:cNvPr id="19" name="TextBox 19"/>
            <p:cNvSpPr txBox="1"/>
            <p:nvPr/>
          </p:nvSpPr>
          <p:spPr>
            <a:xfrm>
              <a:off x="79639" y="-85725"/>
              <a:ext cx="5351714" cy="673988"/>
            </a:xfrm>
            <a:prstGeom prst="rect">
              <a:avLst/>
            </a:prstGeom>
          </p:spPr>
          <p:txBody>
            <a:bodyPr lIns="0" tIns="0" rIns="0" bIns="0" rtlCol="0" anchor="t">
              <a:spAutoFit/>
            </a:bodyPr>
            <a:lstStyle/>
            <a:p>
              <a:pPr algn="ctr">
                <a:lnSpc>
                  <a:spcPts val="4380"/>
                </a:lnSpc>
              </a:pPr>
              <a:r>
                <a:rPr lang="en-US" sz="2920" spc="58" dirty="0">
                  <a:solidFill>
                    <a:srgbClr val="FFFFFF"/>
                  </a:solidFill>
                  <a:latin typeface="Montserrat Classic Bold"/>
                </a:rPr>
                <a:t>BEN </a:t>
              </a:r>
              <a:r>
                <a:rPr lang="en-US" sz="2920" spc="58" dirty="0" smtClean="0">
                  <a:solidFill>
                    <a:srgbClr val="FFFFFF"/>
                  </a:solidFill>
                  <a:latin typeface="Montserrat Classic Bold"/>
                </a:rPr>
                <a:t>D</a:t>
              </a:r>
              <a:r>
                <a:rPr lang="tr-TR" sz="2920" spc="58" dirty="0" smtClean="0">
                  <a:solidFill>
                    <a:srgbClr val="FFFFFF"/>
                  </a:solidFill>
                  <a:latin typeface="Montserrat Classic Bold"/>
                </a:rPr>
                <a:t>İ</a:t>
              </a:r>
              <a:r>
                <a:rPr lang="en-US" sz="2920" spc="58" dirty="0" smtClean="0">
                  <a:solidFill>
                    <a:srgbClr val="FFFFFF"/>
                  </a:solidFill>
                  <a:latin typeface="Montserrat Classic Bold"/>
                </a:rPr>
                <a:t>L</a:t>
              </a:r>
              <a:r>
                <a:rPr lang="tr-TR" sz="2920" spc="58" dirty="0" smtClean="0">
                  <a:solidFill>
                    <a:srgbClr val="FFFFFF"/>
                  </a:solidFill>
                  <a:latin typeface="Montserrat Classic Bold"/>
                </a:rPr>
                <a:t>İ</a:t>
              </a:r>
              <a:endParaRPr lang="en-US" sz="2920" spc="58" dirty="0">
                <a:solidFill>
                  <a:srgbClr val="FFFFFF"/>
                </a:solidFill>
                <a:latin typeface="Montserrat Classic Bold"/>
              </a:endParaRPr>
            </a:p>
          </p:txBody>
        </p:sp>
        <p:sp>
          <p:nvSpPr>
            <p:cNvPr id="20" name="TextBox 20"/>
            <p:cNvSpPr txBox="1"/>
            <p:nvPr/>
          </p:nvSpPr>
          <p:spPr>
            <a:xfrm>
              <a:off x="0" y="801856"/>
              <a:ext cx="5423389" cy="8083106"/>
            </a:xfrm>
            <a:prstGeom prst="rect">
              <a:avLst/>
            </a:prstGeom>
          </p:spPr>
          <p:txBody>
            <a:bodyPr lIns="0" tIns="0" rIns="0" bIns="0" rtlCol="0" anchor="t">
              <a:spAutoFit/>
            </a:bodyPr>
            <a:lstStyle/>
            <a:p>
              <a:pPr>
                <a:lnSpc>
                  <a:spcPts val="3013"/>
                </a:lnSpc>
              </a:pPr>
              <a:r>
                <a:rPr lang="en-US" sz="2008" spc="40" dirty="0">
                  <a:solidFill>
                    <a:srgbClr val="FFFFFF"/>
                  </a:solidFill>
                  <a:latin typeface="Montserrat Light"/>
                </a:rPr>
                <a:t>*</a:t>
              </a:r>
              <a:r>
                <a:rPr lang="en-US" sz="2008" spc="40" dirty="0" err="1">
                  <a:solidFill>
                    <a:srgbClr val="FFFFFF"/>
                  </a:solidFill>
                  <a:latin typeface="Montserrat Light"/>
                </a:rPr>
                <a:t>Bireyin</a:t>
              </a:r>
              <a:r>
                <a:rPr lang="en-US" sz="2008" spc="40" dirty="0">
                  <a:solidFill>
                    <a:srgbClr val="FFFFFF"/>
                  </a:solidFill>
                  <a:latin typeface="Montserrat Light"/>
                </a:rPr>
                <a:t>, </a:t>
              </a:r>
              <a:r>
                <a:rPr lang="en-US" sz="2008" spc="40" dirty="0" err="1">
                  <a:solidFill>
                    <a:srgbClr val="FFFFFF"/>
                  </a:solidFill>
                  <a:latin typeface="Montserrat Light"/>
                </a:rPr>
                <a:t>bireysel</a:t>
              </a:r>
              <a:r>
                <a:rPr lang="en-US" sz="2008" spc="40" dirty="0">
                  <a:solidFill>
                    <a:srgbClr val="FFFFFF"/>
                  </a:solidFill>
                  <a:latin typeface="Montserrat Light"/>
                </a:rPr>
                <a:t> </a:t>
              </a:r>
              <a:r>
                <a:rPr lang="en-US" sz="2008" spc="40" dirty="0" err="1">
                  <a:solidFill>
                    <a:srgbClr val="FFFFFF"/>
                  </a:solidFill>
                  <a:latin typeface="Montserrat Light"/>
                </a:rPr>
                <a:t>tepkisini</a:t>
              </a:r>
              <a:r>
                <a:rPr lang="en-US" sz="2008" spc="40" dirty="0">
                  <a:solidFill>
                    <a:srgbClr val="FFFFFF"/>
                  </a:solidFill>
                  <a:latin typeface="Montserrat Light"/>
                </a:rPr>
                <a:t>, </a:t>
              </a:r>
              <a:r>
                <a:rPr lang="en-US" sz="2008" spc="40" dirty="0" err="1">
                  <a:solidFill>
                    <a:srgbClr val="FFFFFF"/>
                  </a:solidFill>
                  <a:latin typeface="Montserrat Light"/>
                </a:rPr>
                <a:t>kendi</a:t>
              </a:r>
              <a:r>
                <a:rPr lang="en-US" sz="2008" spc="40" dirty="0">
                  <a:solidFill>
                    <a:srgbClr val="FFFFFF"/>
                  </a:solidFill>
                  <a:latin typeface="Montserrat Light"/>
                </a:rPr>
                <a:t> </a:t>
              </a:r>
              <a:r>
                <a:rPr lang="en-US" sz="2008" spc="40" dirty="0" err="1">
                  <a:solidFill>
                    <a:srgbClr val="FFFFFF"/>
                  </a:solidFill>
                  <a:latin typeface="Montserrat Light"/>
                </a:rPr>
                <a:t>duygu</a:t>
              </a:r>
              <a:r>
                <a:rPr lang="en-US" sz="2008" spc="40" dirty="0">
                  <a:solidFill>
                    <a:srgbClr val="FFFFFF"/>
                  </a:solidFill>
                  <a:latin typeface="Montserrat Light"/>
                </a:rPr>
                <a:t> </a:t>
              </a:r>
              <a:r>
                <a:rPr lang="en-US" sz="2008" spc="40" dirty="0" err="1">
                  <a:solidFill>
                    <a:srgbClr val="FFFFFF"/>
                  </a:solidFill>
                  <a:latin typeface="Montserrat Light"/>
                </a:rPr>
                <a:t>ve</a:t>
              </a:r>
              <a:r>
                <a:rPr lang="en-US" sz="2008" spc="40" dirty="0">
                  <a:solidFill>
                    <a:srgbClr val="FFFFFF"/>
                  </a:solidFill>
                  <a:latin typeface="Montserrat Light"/>
                </a:rPr>
                <a:t> </a:t>
              </a:r>
              <a:r>
                <a:rPr lang="en-US" sz="2008" spc="40" dirty="0" err="1">
                  <a:solidFill>
                    <a:srgbClr val="FFFFFF"/>
                  </a:solidFill>
                  <a:latin typeface="Montserrat Light"/>
                </a:rPr>
                <a:t>düşüncelerini</a:t>
              </a:r>
              <a:r>
                <a:rPr lang="en-US" sz="2008" spc="40" dirty="0">
                  <a:solidFill>
                    <a:srgbClr val="FFFFFF"/>
                  </a:solidFill>
                  <a:latin typeface="Montserrat Light"/>
                </a:rPr>
                <a:t> </a:t>
              </a:r>
              <a:r>
                <a:rPr lang="en-US" sz="2008" spc="40" dirty="0" err="1">
                  <a:solidFill>
                    <a:srgbClr val="FFFFFF"/>
                  </a:solidFill>
                  <a:latin typeface="Montserrat Light"/>
                </a:rPr>
                <a:t>açıklayan</a:t>
              </a:r>
              <a:r>
                <a:rPr lang="en-US" sz="2008" spc="40" dirty="0">
                  <a:solidFill>
                    <a:srgbClr val="FFFFFF"/>
                  </a:solidFill>
                  <a:latin typeface="Montserrat Light"/>
                </a:rPr>
                <a:t> </a:t>
              </a:r>
              <a:r>
                <a:rPr lang="en-US" sz="2008" spc="40" dirty="0" err="1">
                  <a:solidFill>
                    <a:srgbClr val="FFFFFF"/>
                  </a:solidFill>
                  <a:latin typeface="Montserrat Light"/>
                </a:rPr>
                <a:t>ifade</a:t>
              </a:r>
              <a:r>
                <a:rPr lang="en-US" sz="2008" spc="40" dirty="0">
                  <a:solidFill>
                    <a:srgbClr val="FFFFFF"/>
                  </a:solidFill>
                  <a:latin typeface="Montserrat Light"/>
                </a:rPr>
                <a:t> </a:t>
              </a:r>
              <a:r>
                <a:rPr lang="en-US" sz="2008" spc="40" dirty="0" err="1" smtClean="0">
                  <a:solidFill>
                    <a:srgbClr val="FFFFFF"/>
                  </a:solidFill>
                  <a:latin typeface="Montserrat Light"/>
                </a:rPr>
                <a:t>şeklidir</a:t>
              </a:r>
              <a:r>
                <a:rPr lang="en-US" sz="2008" spc="40" dirty="0">
                  <a:solidFill>
                    <a:srgbClr val="FFFFFF"/>
                  </a:solidFill>
                  <a:latin typeface="Montserrat Light"/>
                </a:rPr>
                <a:t>.</a:t>
              </a:r>
            </a:p>
            <a:p>
              <a:pPr>
                <a:lnSpc>
                  <a:spcPts val="3013"/>
                </a:lnSpc>
              </a:pPr>
              <a:r>
                <a:rPr lang="en-US" sz="2008" spc="40" dirty="0">
                  <a:solidFill>
                    <a:srgbClr val="FFFFFF"/>
                  </a:solidFill>
                  <a:latin typeface="Montserrat Light"/>
                </a:rPr>
                <a:t>*</a:t>
              </a:r>
              <a:r>
                <a:rPr lang="en-US" sz="2008" spc="40" dirty="0" err="1">
                  <a:solidFill>
                    <a:srgbClr val="FFFFFF"/>
                  </a:solidFill>
                  <a:latin typeface="Montserrat Light"/>
                </a:rPr>
                <a:t>Karşıdaki</a:t>
              </a:r>
              <a:r>
                <a:rPr lang="en-US" sz="2008" spc="40" dirty="0">
                  <a:solidFill>
                    <a:srgbClr val="FFFFFF"/>
                  </a:solidFill>
                  <a:latin typeface="Montserrat Light"/>
                </a:rPr>
                <a:t> </a:t>
              </a:r>
              <a:r>
                <a:rPr lang="en-US" sz="2008" spc="40" dirty="0" err="1">
                  <a:solidFill>
                    <a:srgbClr val="FFFFFF"/>
                  </a:solidFill>
                  <a:latin typeface="Montserrat Light"/>
                </a:rPr>
                <a:t>kişiyi</a:t>
              </a:r>
              <a:r>
                <a:rPr lang="en-US" sz="2008" spc="40" dirty="0">
                  <a:solidFill>
                    <a:srgbClr val="FFFFFF"/>
                  </a:solidFill>
                  <a:latin typeface="Montserrat Light"/>
                </a:rPr>
                <a:t> </a:t>
              </a:r>
              <a:r>
                <a:rPr lang="en-US" sz="2008" spc="40" dirty="0" err="1">
                  <a:solidFill>
                    <a:srgbClr val="FFFFFF"/>
                  </a:solidFill>
                  <a:latin typeface="Montserrat Light"/>
                </a:rPr>
                <a:t>incitmeden</a:t>
              </a:r>
              <a:r>
                <a:rPr lang="en-US" sz="2008" spc="40" dirty="0">
                  <a:solidFill>
                    <a:srgbClr val="FFFFFF"/>
                  </a:solidFill>
                  <a:latin typeface="Montserrat Light"/>
                </a:rPr>
                <a:t> </a:t>
              </a:r>
              <a:r>
                <a:rPr lang="en-US" sz="2008" spc="40" dirty="0" err="1">
                  <a:solidFill>
                    <a:srgbClr val="FFFFFF"/>
                  </a:solidFill>
                  <a:latin typeface="Montserrat Light"/>
                </a:rPr>
                <a:t>kendi</a:t>
              </a:r>
              <a:r>
                <a:rPr lang="en-US" sz="2008" spc="40" dirty="0">
                  <a:solidFill>
                    <a:srgbClr val="FFFFFF"/>
                  </a:solidFill>
                  <a:latin typeface="Montserrat Light"/>
                </a:rPr>
                <a:t> </a:t>
              </a:r>
              <a:r>
                <a:rPr lang="en-US" sz="2008" spc="40" dirty="0" err="1">
                  <a:solidFill>
                    <a:srgbClr val="FFFFFF"/>
                  </a:solidFill>
                  <a:latin typeface="Montserrat Light"/>
                </a:rPr>
                <a:t>duygu</a:t>
              </a:r>
              <a:r>
                <a:rPr lang="en-US" sz="2008" spc="40" dirty="0">
                  <a:solidFill>
                    <a:srgbClr val="FFFFFF"/>
                  </a:solidFill>
                  <a:latin typeface="Montserrat Light"/>
                </a:rPr>
                <a:t> </a:t>
              </a:r>
              <a:r>
                <a:rPr lang="en-US" sz="2008" spc="40" dirty="0" err="1">
                  <a:solidFill>
                    <a:srgbClr val="FFFFFF"/>
                  </a:solidFill>
                  <a:latin typeface="Montserrat Light"/>
                </a:rPr>
                <a:t>veihtiyaçlarını</a:t>
              </a:r>
              <a:r>
                <a:rPr lang="en-US" sz="2008" spc="40" dirty="0">
                  <a:solidFill>
                    <a:srgbClr val="FFFFFF"/>
                  </a:solidFill>
                  <a:latin typeface="Montserrat Light"/>
                </a:rPr>
                <a:t> </a:t>
              </a:r>
              <a:r>
                <a:rPr lang="en-US" sz="2008" spc="40" dirty="0" err="1">
                  <a:solidFill>
                    <a:srgbClr val="FFFFFF"/>
                  </a:solidFill>
                  <a:latin typeface="Montserrat Light"/>
                </a:rPr>
                <a:t>ifade</a:t>
              </a:r>
              <a:r>
                <a:rPr lang="en-US" sz="2008" spc="40" dirty="0">
                  <a:solidFill>
                    <a:srgbClr val="FFFFFF"/>
                  </a:solidFill>
                  <a:latin typeface="Montserrat Light"/>
                </a:rPr>
                <a:t> </a:t>
              </a:r>
              <a:r>
                <a:rPr lang="en-US" sz="2008" spc="40" dirty="0" err="1">
                  <a:solidFill>
                    <a:srgbClr val="FFFFFF"/>
                  </a:solidFill>
                  <a:latin typeface="Montserrat Light"/>
                </a:rPr>
                <a:t>etme</a:t>
              </a:r>
              <a:r>
                <a:rPr lang="en-US" sz="2008" spc="40" dirty="0">
                  <a:solidFill>
                    <a:srgbClr val="FFFFFF"/>
                  </a:solidFill>
                  <a:latin typeface="Montserrat Light"/>
                </a:rPr>
                <a:t> </a:t>
              </a:r>
              <a:r>
                <a:rPr lang="en-US" sz="2008" spc="40" dirty="0" err="1">
                  <a:solidFill>
                    <a:srgbClr val="FFFFFF"/>
                  </a:solidFill>
                  <a:latin typeface="Montserrat Light"/>
                </a:rPr>
                <a:t>fırsatı</a:t>
              </a:r>
              <a:r>
                <a:rPr lang="en-US" sz="2008" spc="40" dirty="0">
                  <a:solidFill>
                    <a:srgbClr val="FFFFFF"/>
                  </a:solidFill>
                  <a:latin typeface="Montserrat Light"/>
                </a:rPr>
                <a:t> </a:t>
              </a:r>
              <a:r>
                <a:rPr lang="en-US" sz="2008" spc="40" dirty="0" err="1">
                  <a:solidFill>
                    <a:srgbClr val="FFFFFF"/>
                  </a:solidFill>
                  <a:latin typeface="Montserrat Light"/>
                </a:rPr>
                <a:t>sunar</a:t>
              </a:r>
              <a:r>
                <a:rPr lang="en-US" sz="2008" spc="40" dirty="0">
                  <a:solidFill>
                    <a:srgbClr val="FFFFFF"/>
                  </a:solidFill>
                  <a:latin typeface="Montserrat Light"/>
                </a:rPr>
                <a:t>.</a:t>
              </a:r>
            </a:p>
            <a:p>
              <a:pPr>
                <a:lnSpc>
                  <a:spcPts val="3013"/>
                </a:lnSpc>
              </a:pPr>
              <a:r>
                <a:rPr lang="en-US" sz="2008" spc="40" dirty="0" err="1">
                  <a:solidFill>
                    <a:srgbClr val="FFFFFF"/>
                  </a:solidFill>
                  <a:latin typeface="Montserrat Light"/>
                </a:rPr>
                <a:t>Örneğin</a:t>
              </a:r>
              <a:r>
                <a:rPr lang="en-US" sz="2008" spc="40" dirty="0">
                  <a:solidFill>
                    <a:srgbClr val="FFFFFF"/>
                  </a:solidFill>
                  <a:latin typeface="Montserrat Light"/>
                </a:rPr>
                <a:t>; </a:t>
              </a:r>
              <a:r>
                <a:rPr lang="en-US" sz="2008" spc="40" dirty="0" err="1">
                  <a:solidFill>
                    <a:srgbClr val="FFFFFF"/>
                  </a:solidFill>
                  <a:latin typeface="Montserrat Light"/>
                </a:rPr>
                <a:t>Akşamları</a:t>
              </a:r>
              <a:r>
                <a:rPr lang="en-US" sz="2008" spc="40" dirty="0">
                  <a:solidFill>
                    <a:srgbClr val="FFFFFF"/>
                  </a:solidFill>
                  <a:latin typeface="Montserrat Light"/>
                </a:rPr>
                <a:t> </a:t>
              </a:r>
              <a:r>
                <a:rPr lang="en-US" sz="2008" spc="40" dirty="0" err="1">
                  <a:solidFill>
                    <a:srgbClr val="FFFFFF"/>
                  </a:solidFill>
                  <a:latin typeface="Montserrat Light"/>
                </a:rPr>
                <a:t>kitap</a:t>
              </a:r>
              <a:r>
                <a:rPr lang="en-US" sz="2008" spc="40" dirty="0">
                  <a:solidFill>
                    <a:srgbClr val="FFFFFF"/>
                  </a:solidFill>
                  <a:latin typeface="Montserrat Light"/>
                </a:rPr>
                <a:t> </a:t>
              </a:r>
              <a:r>
                <a:rPr lang="en-US" sz="2008" spc="40" dirty="0" err="1">
                  <a:solidFill>
                    <a:srgbClr val="FFFFFF"/>
                  </a:solidFill>
                  <a:latin typeface="Montserrat Light"/>
                </a:rPr>
                <a:t>okuman</a:t>
              </a:r>
              <a:r>
                <a:rPr lang="en-US" sz="2008" spc="40" dirty="0">
                  <a:solidFill>
                    <a:srgbClr val="FFFFFF"/>
                  </a:solidFill>
                  <a:latin typeface="Montserrat Light"/>
                </a:rPr>
                <a:t> </a:t>
              </a:r>
              <a:r>
                <a:rPr lang="en-US" sz="2008" spc="40" dirty="0" err="1">
                  <a:solidFill>
                    <a:srgbClr val="FFFFFF"/>
                  </a:solidFill>
                  <a:latin typeface="Montserrat Light"/>
                </a:rPr>
                <a:t>çok</a:t>
              </a:r>
              <a:r>
                <a:rPr lang="en-US" sz="2008" spc="40" dirty="0">
                  <a:solidFill>
                    <a:srgbClr val="FFFFFF"/>
                  </a:solidFill>
                  <a:latin typeface="Montserrat Light"/>
                </a:rPr>
                <a:t> </a:t>
              </a:r>
              <a:r>
                <a:rPr lang="en-US" sz="2008" spc="40" dirty="0" err="1">
                  <a:solidFill>
                    <a:srgbClr val="FFFFFF"/>
                  </a:solidFill>
                  <a:latin typeface="Montserrat Light"/>
                </a:rPr>
                <a:t>hoşuma</a:t>
              </a:r>
              <a:r>
                <a:rPr lang="en-US" sz="2008" spc="40" dirty="0">
                  <a:solidFill>
                    <a:srgbClr val="FFFFFF"/>
                  </a:solidFill>
                  <a:latin typeface="Montserrat Light"/>
                </a:rPr>
                <a:t> </a:t>
              </a:r>
              <a:r>
                <a:rPr lang="en-US" sz="2008" spc="40" dirty="0" err="1">
                  <a:solidFill>
                    <a:srgbClr val="FFFFFF"/>
                  </a:solidFill>
                  <a:latin typeface="Montserrat Light"/>
                </a:rPr>
                <a:t>gidiyor</a:t>
              </a:r>
              <a:r>
                <a:rPr lang="en-US" sz="2008" spc="40" dirty="0">
                  <a:solidFill>
                    <a:srgbClr val="FFFFFF"/>
                  </a:solidFill>
                  <a:latin typeface="Montserrat Light"/>
                </a:rPr>
                <a:t>. Bu </a:t>
              </a:r>
              <a:r>
                <a:rPr lang="en-US" sz="2008" spc="40" dirty="0" err="1">
                  <a:solidFill>
                    <a:srgbClr val="FFFFFF"/>
                  </a:solidFill>
                  <a:latin typeface="Montserrat Light"/>
                </a:rPr>
                <a:t>alışkanlığı</a:t>
              </a:r>
              <a:r>
                <a:rPr lang="en-US" sz="2008" spc="40" dirty="0">
                  <a:solidFill>
                    <a:srgbClr val="FFFFFF"/>
                  </a:solidFill>
                  <a:latin typeface="Montserrat Light"/>
                </a:rPr>
                <a:t> </a:t>
              </a:r>
              <a:r>
                <a:rPr lang="en-US" sz="2008" spc="40" dirty="0" err="1">
                  <a:solidFill>
                    <a:srgbClr val="FFFFFF"/>
                  </a:solidFill>
                  <a:latin typeface="Montserrat Light"/>
                </a:rPr>
                <a:t>kazanman</a:t>
              </a:r>
              <a:r>
                <a:rPr lang="en-US" sz="2008" spc="40" dirty="0">
                  <a:solidFill>
                    <a:srgbClr val="FFFFFF"/>
                  </a:solidFill>
                  <a:latin typeface="Montserrat Light"/>
                </a:rPr>
                <a:t> </a:t>
              </a:r>
              <a:r>
                <a:rPr lang="en-US" sz="2008" spc="40" dirty="0" err="1">
                  <a:solidFill>
                    <a:srgbClr val="FFFFFF"/>
                  </a:solidFill>
                  <a:latin typeface="Montserrat Light"/>
                </a:rPr>
                <a:t>okuma</a:t>
              </a:r>
              <a:r>
                <a:rPr lang="en-US" sz="2008" spc="40" dirty="0">
                  <a:solidFill>
                    <a:srgbClr val="FFFFFF"/>
                  </a:solidFill>
                  <a:latin typeface="Montserrat Light"/>
                </a:rPr>
                <a:t> </a:t>
              </a:r>
              <a:r>
                <a:rPr lang="en-US" sz="2008" spc="40" dirty="0" err="1">
                  <a:solidFill>
                    <a:srgbClr val="FFFFFF"/>
                  </a:solidFill>
                  <a:latin typeface="Montserrat Light"/>
                </a:rPr>
                <a:t>ve</a:t>
              </a:r>
              <a:r>
                <a:rPr lang="en-US" sz="2008" spc="40" dirty="0">
                  <a:solidFill>
                    <a:srgbClr val="FFFFFF"/>
                  </a:solidFill>
                  <a:latin typeface="Montserrat Light"/>
                </a:rPr>
                <a:t> </a:t>
              </a:r>
              <a:r>
                <a:rPr lang="en-US" sz="2008" spc="40" dirty="0" err="1">
                  <a:solidFill>
                    <a:srgbClr val="FFFFFF"/>
                  </a:solidFill>
                  <a:latin typeface="Montserrat Light"/>
                </a:rPr>
                <a:t>anlama</a:t>
              </a:r>
              <a:r>
                <a:rPr lang="en-US" sz="2008" spc="40" dirty="0">
                  <a:solidFill>
                    <a:srgbClr val="FFFFFF"/>
                  </a:solidFill>
                  <a:latin typeface="Montserrat Light"/>
                </a:rPr>
                <a:t> </a:t>
              </a:r>
              <a:r>
                <a:rPr lang="en-US" sz="2008" spc="40" dirty="0" err="1">
                  <a:solidFill>
                    <a:srgbClr val="FFFFFF"/>
                  </a:solidFill>
                  <a:latin typeface="Montserrat Light"/>
                </a:rPr>
                <a:t>hızını</a:t>
              </a:r>
              <a:r>
                <a:rPr lang="en-US" sz="2008" spc="40" dirty="0">
                  <a:solidFill>
                    <a:srgbClr val="FFFFFF"/>
                  </a:solidFill>
                  <a:latin typeface="Montserrat Light"/>
                </a:rPr>
                <a:t> </a:t>
              </a:r>
              <a:r>
                <a:rPr lang="en-US" sz="2008" spc="40" dirty="0" err="1">
                  <a:solidFill>
                    <a:srgbClr val="FFFFFF"/>
                  </a:solidFill>
                  <a:latin typeface="Montserrat Light"/>
                </a:rPr>
                <a:t>arttıracak</a:t>
              </a:r>
              <a:r>
                <a:rPr lang="en-US" sz="2008" spc="40" dirty="0">
                  <a:solidFill>
                    <a:srgbClr val="FFFFFF"/>
                  </a:solidFill>
                  <a:latin typeface="Montserrat Light"/>
                </a:rPr>
                <a:t> </a:t>
              </a:r>
              <a:r>
                <a:rPr lang="en-US" sz="2008" spc="40" dirty="0" err="1">
                  <a:solidFill>
                    <a:srgbClr val="FFFFFF"/>
                  </a:solidFill>
                  <a:latin typeface="Montserrat Light"/>
                </a:rPr>
                <a:t>ayrıca</a:t>
              </a:r>
              <a:r>
                <a:rPr lang="en-US" sz="2008" spc="40" dirty="0">
                  <a:solidFill>
                    <a:srgbClr val="FFFFFF"/>
                  </a:solidFill>
                  <a:latin typeface="Montserrat Light"/>
                </a:rPr>
                <a:t> </a:t>
              </a:r>
              <a:r>
                <a:rPr lang="en-US" sz="2008" spc="40" dirty="0" err="1">
                  <a:solidFill>
                    <a:srgbClr val="FFFFFF"/>
                  </a:solidFill>
                  <a:latin typeface="Montserrat Light"/>
                </a:rPr>
                <a:t>seninle</a:t>
              </a:r>
              <a:r>
                <a:rPr lang="en-US" sz="2008" spc="40" dirty="0">
                  <a:solidFill>
                    <a:srgbClr val="FFFFFF"/>
                  </a:solidFill>
                  <a:latin typeface="Montserrat Light"/>
                </a:rPr>
                <a:t> </a:t>
              </a:r>
              <a:r>
                <a:rPr lang="en-US" sz="2008" spc="40" dirty="0" err="1">
                  <a:solidFill>
                    <a:srgbClr val="FFFFFF"/>
                  </a:solidFill>
                  <a:latin typeface="Montserrat Light"/>
                </a:rPr>
                <a:t>birçok</a:t>
              </a:r>
              <a:r>
                <a:rPr lang="en-US" sz="2008" spc="40" dirty="0">
                  <a:solidFill>
                    <a:srgbClr val="FFFFFF"/>
                  </a:solidFill>
                  <a:latin typeface="Montserrat Light"/>
                </a:rPr>
                <a:t> </a:t>
              </a:r>
              <a:r>
                <a:rPr lang="en-US" sz="2008" spc="40" dirty="0" err="1">
                  <a:solidFill>
                    <a:srgbClr val="FFFFFF"/>
                  </a:solidFill>
                  <a:latin typeface="Montserrat Light"/>
                </a:rPr>
                <a:t>farklı</a:t>
              </a:r>
              <a:r>
                <a:rPr lang="en-US" sz="2008" spc="40" dirty="0">
                  <a:solidFill>
                    <a:srgbClr val="FFFFFF"/>
                  </a:solidFill>
                  <a:latin typeface="Montserrat Light"/>
                </a:rPr>
                <a:t> </a:t>
              </a:r>
              <a:r>
                <a:rPr lang="en-US" sz="2008" spc="40" dirty="0" err="1">
                  <a:solidFill>
                    <a:srgbClr val="FFFFFF"/>
                  </a:solidFill>
                  <a:latin typeface="Montserrat Light"/>
                </a:rPr>
                <a:t>konuyu</a:t>
              </a:r>
              <a:r>
                <a:rPr lang="en-US" sz="2008" spc="40" dirty="0">
                  <a:solidFill>
                    <a:srgbClr val="FFFFFF"/>
                  </a:solidFill>
                  <a:latin typeface="Montserrat Light"/>
                </a:rPr>
                <a:t> </a:t>
              </a:r>
              <a:r>
                <a:rPr lang="en-US" sz="2008" spc="40" dirty="0" err="1">
                  <a:solidFill>
                    <a:srgbClr val="FFFFFF"/>
                  </a:solidFill>
                  <a:latin typeface="Montserrat Light"/>
                </a:rPr>
                <a:t>konuşabileceğiz</a:t>
              </a:r>
              <a:r>
                <a:rPr lang="en-US" sz="2008" spc="40" dirty="0">
                  <a:solidFill>
                    <a:srgbClr val="FFFFFF"/>
                  </a:solidFill>
                  <a:latin typeface="Montserrat Light"/>
                </a:rPr>
                <a:t>.</a:t>
              </a:r>
            </a:p>
            <a:p>
              <a:pPr>
                <a:lnSpc>
                  <a:spcPts val="3013"/>
                </a:lnSpc>
              </a:pPr>
              <a:endParaRPr lang="en-US" sz="2008" spc="40" dirty="0">
                <a:solidFill>
                  <a:srgbClr val="FFFFFF"/>
                </a:solidFill>
                <a:latin typeface="Montserrat Light"/>
              </a:endParaRPr>
            </a:p>
            <a:p>
              <a:pPr>
                <a:lnSpc>
                  <a:spcPts val="3013"/>
                </a:lnSpc>
              </a:pPr>
              <a:endParaRPr lang="en-US" sz="2008" spc="40" dirty="0">
                <a:solidFill>
                  <a:srgbClr val="FFFFFF"/>
                </a:solidFill>
                <a:latin typeface="Montserrat Light"/>
              </a:endParaRPr>
            </a:p>
            <a:p>
              <a:pPr>
                <a:lnSpc>
                  <a:spcPts val="3013"/>
                </a:lnSpc>
              </a:pPr>
              <a:endParaRPr lang="en-US" sz="2008" spc="40" dirty="0">
                <a:solidFill>
                  <a:srgbClr val="FFFFFF"/>
                </a:solidFill>
                <a:latin typeface="Montserrat Light"/>
              </a:endParaRPr>
            </a:p>
            <a:p>
              <a:pPr>
                <a:lnSpc>
                  <a:spcPts val="3013"/>
                </a:lnSpc>
              </a:pPr>
              <a:endParaRPr lang="en-US" sz="2008" spc="40" dirty="0">
                <a:solidFill>
                  <a:srgbClr val="FFFFFF"/>
                </a:solidFill>
                <a:latin typeface="Montserrat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12985" y="949569"/>
            <a:ext cx="1355605" cy="1091377"/>
            <a:chOff x="0" y="0"/>
            <a:chExt cx="6368356" cy="5126990"/>
          </a:xfrm>
        </p:grpSpPr>
        <p:sp>
          <p:nvSpPr>
            <p:cNvPr id="3" name="Freeform 3"/>
            <p:cNvSpPr/>
            <p:nvPr/>
          </p:nvSpPr>
          <p:spPr>
            <a:xfrm>
              <a:off x="0" y="0"/>
              <a:ext cx="6368356" cy="5126990"/>
            </a:xfrm>
            <a:custGeom>
              <a:avLst/>
              <a:gdLst/>
              <a:ahLst/>
              <a:cxnLst/>
              <a:rect l="l" t="t" r="r" b="b"/>
              <a:pathLst>
                <a:path w="6368356" h="5126990">
                  <a:moveTo>
                    <a:pt x="3546416" y="0"/>
                  </a:moveTo>
                  <a:lnTo>
                    <a:pt x="0" y="0"/>
                  </a:lnTo>
                  <a:lnTo>
                    <a:pt x="2821940" y="2564130"/>
                  </a:lnTo>
                  <a:lnTo>
                    <a:pt x="0" y="5126990"/>
                  </a:lnTo>
                  <a:lnTo>
                    <a:pt x="3546416" y="5126990"/>
                  </a:lnTo>
                  <a:lnTo>
                    <a:pt x="6368356" y="2564130"/>
                  </a:lnTo>
                  <a:close/>
                </a:path>
              </a:pathLst>
            </a:custGeom>
            <a:solidFill>
              <a:srgbClr val="FFCC58"/>
            </a:solidFill>
          </p:spPr>
        </p:sp>
      </p:grpSp>
      <p:grpSp>
        <p:nvGrpSpPr>
          <p:cNvPr id="4" name="Group 4"/>
          <p:cNvGrpSpPr/>
          <p:nvPr/>
        </p:nvGrpSpPr>
        <p:grpSpPr>
          <a:xfrm>
            <a:off x="937846" y="2051538"/>
            <a:ext cx="718955" cy="575164"/>
            <a:chOff x="0" y="0"/>
            <a:chExt cx="6408833" cy="5126990"/>
          </a:xfrm>
        </p:grpSpPr>
        <p:sp>
          <p:nvSpPr>
            <p:cNvPr id="5" name="Freeform 5"/>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46242" y="3075963"/>
            <a:ext cx="6479249" cy="3153311"/>
          </a:xfrm>
          <a:prstGeom prst="rect">
            <a:avLst/>
          </a:prstGeom>
        </p:spPr>
      </p:pic>
      <p:grpSp>
        <p:nvGrpSpPr>
          <p:cNvPr id="7" name="Group 7"/>
          <p:cNvGrpSpPr/>
          <p:nvPr/>
        </p:nvGrpSpPr>
        <p:grpSpPr>
          <a:xfrm>
            <a:off x="8866142" y="2424820"/>
            <a:ext cx="714376" cy="568253"/>
            <a:chOff x="0" y="0"/>
            <a:chExt cx="6346308" cy="5126990"/>
          </a:xfrm>
        </p:grpSpPr>
        <p:sp>
          <p:nvSpPr>
            <p:cNvPr id="8" name="Freeform 8"/>
            <p:cNvSpPr/>
            <p:nvPr/>
          </p:nvSpPr>
          <p:spPr>
            <a:xfrm>
              <a:off x="0" y="0"/>
              <a:ext cx="6346308" cy="5126990"/>
            </a:xfrm>
            <a:custGeom>
              <a:avLst/>
              <a:gdLst/>
              <a:ahLst/>
              <a:cxnLst/>
              <a:rect l="l" t="t" r="r" b="b"/>
              <a:pathLst>
                <a:path w="6346308" h="5126990">
                  <a:moveTo>
                    <a:pt x="3524367" y="0"/>
                  </a:moveTo>
                  <a:lnTo>
                    <a:pt x="0" y="0"/>
                  </a:lnTo>
                  <a:lnTo>
                    <a:pt x="2821940" y="2564130"/>
                  </a:lnTo>
                  <a:lnTo>
                    <a:pt x="0" y="5126990"/>
                  </a:lnTo>
                  <a:lnTo>
                    <a:pt x="3524367" y="5126990"/>
                  </a:lnTo>
                  <a:lnTo>
                    <a:pt x="6346308" y="2564130"/>
                  </a:lnTo>
                  <a:close/>
                </a:path>
              </a:pathLst>
            </a:custGeom>
            <a:solidFill>
              <a:srgbClr val="FFCC58"/>
            </a:solidFill>
          </p:spPr>
        </p:sp>
      </p:grpSp>
      <p:grpSp>
        <p:nvGrpSpPr>
          <p:cNvPr id="9" name="Group 9"/>
          <p:cNvGrpSpPr/>
          <p:nvPr/>
        </p:nvGrpSpPr>
        <p:grpSpPr>
          <a:xfrm>
            <a:off x="139250" y="2860773"/>
            <a:ext cx="1517551" cy="1223101"/>
            <a:chOff x="0" y="0"/>
            <a:chExt cx="6361360" cy="5126990"/>
          </a:xfrm>
        </p:grpSpPr>
        <p:sp>
          <p:nvSpPr>
            <p:cNvPr id="10" name="Freeform 10"/>
            <p:cNvSpPr/>
            <p:nvPr/>
          </p:nvSpPr>
          <p:spPr>
            <a:xfrm>
              <a:off x="0" y="0"/>
              <a:ext cx="6361360" cy="5126990"/>
            </a:xfrm>
            <a:custGeom>
              <a:avLst/>
              <a:gdLst/>
              <a:ahLst/>
              <a:cxnLst/>
              <a:rect l="l" t="t" r="r" b="b"/>
              <a:pathLst>
                <a:path w="6361360" h="5126990">
                  <a:moveTo>
                    <a:pt x="3539420" y="0"/>
                  </a:moveTo>
                  <a:lnTo>
                    <a:pt x="0" y="0"/>
                  </a:lnTo>
                  <a:lnTo>
                    <a:pt x="2821940" y="2564130"/>
                  </a:lnTo>
                  <a:lnTo>
                    <a:pt x="0" y="5126990"/>
                  </a:lnTo>
                  <a:lnTo>
                    <a:pt x="3539420" y="5126990"/>
                  </a:lnTo>
                  <a:lnTo>
                    <a:pt x="6361360" y="2564130"/>
                  </a:lnTo>
                  <a:close/>
                </a:path>
              </a:pathLst>
            </a:custGeom>
            <a:solidFill>
              <a:srgbClr val="4CB8B4"/>
            </a:solidFill>
          </p:spPr>
        </p:sp>
      </p:grpSp>
      <p:grpSp>
        <p:nvGrpSpPr>
          <p:cNvPr id="11" name="Group 11"/>
          <p:cNvGrpSpPr/>
          <p:nvPr/>
        </p:nvGrpSpPr>
        <p:grpSpPr>
          <a:xfrm>
            <a:off x="8675077" y="6342185"/>
            <a:ext cx="718955" cy="575164"/>
            <a:chOff x="0" y="0"/>
            <a:chExt cx="6408833" cy="5126990"/>
          </a:xfrm>
        </p:grpSpPr>
        <p:sp>
          <p:nvSpPr>
            <p:cNvPr id="12" name="Freeform 12"/>
            <p:cNvSpPr/>
            <p:nvPr/>
          </p:nvSpPr>
          <p:spPr>
            <a:xfrm>
              <a:off x="0" y="0"/>
              <a:ext cx="6408833" cy="5126990"/>
            </a:xfrm>
            <a:custGeom>
              <a:avLst/>
              <a:gdLst/>
              <a:ahLst/>
              <a:cxn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7477"/>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069" y="5012832"/>
            <a:ext cx="3272625" cy="2314638"/>
          </a:xfrm>
          <a:prstGeom prst="rect">
            <a:avLst/>
          </a:prstGeom>
        </p:spPr>
      </p:pic>
      <p:sp>
        <p:nvSpPr>
          <p:cNvPr id="14" name="TextBox 14"/>
          <p:cNvSpPr txBox="1"/>
          <p:nvPr/>
        </p:nvSpPr>
        <p:spPr>
          <a:xfrm>
            <a:off x="2668590" y="161925"/>
            <a:ext cx="6834554" cy="2831149"/>
          </a:xfrm>
          <a:prstGeom prst="rect">
            <a:avLst/>
          </a:prstGeom>
        </p:spPr>
        <p:txBody>
          <a:bodyPr lIns="0" tIns="0" rIns="0" bIns="0" rtlCol="0" anchor="t">
            <a:spAutoFit/>
          </a:bodyPr>
          <a:lstStyle/>
          <a:p>
            <a:pPr>
              <a:lnSpc>
                <a:spcPts val="7348"/>
              </a:lnSpc>
            </a:pPr>
            <a:r>
              <a:rPr lang="en-US" sz="7576" spc="151">
                <a:solidFill>
                  <a:srgbClr val="4CB8B4"/>
                </a:solidFill>
                <a:latin typeface="Montserrat Classic Bold"/>
              </a:rPr>
              <a:t>Kendimizi Nasıl İfade Etmeliyiz?</a:t>
            </a:r>
          </a:p>
        </p:txBody>
      </p:sp>
      <p:sp>
        <p:nvSpPr>
          <p:cNvPr id="15" name="TextBox 15"/>
          <p:cNvSpPr txBox="1"/>
          <p:nvPr/>
        </p:nvSpPr>
        <p:spPr>
          <a:xfrm>
            <a:off x="3525533" y="3260350"/>
            <a:ext cx="5496547" cy="2717863"/>
          </a:xfrm>
          <a:prstGeom prst="rect">
            <a:avLst/>
          </a:prstGeom>
        </p:spPr>
        <p:txBody>
          <a:bodyPr lIns="0" tIns="0" rIns="0" bIns="0" rtlCol="0" anchor="t">
            <a:spAutoFit/>
          </a:bodyPr>
          <a:lstStyle/>
          <a:p>
            <a:pPr>
              <a:lnSpc>
                <a:spcPts val="3622"/>
              </a:lnSpc>
            </a:pPr>
            <a:r>
              <a:rPr lang="en-US" sz="2415" spc="48">
                <a:solidFill>
                  <a:srgbClr val="4CB8B4"/>
                </a:solidFill>
                <a:latin typeface="Montserrat Light"/>
              </a:rPr>
              <a:t>Kendimizi anlatmak ihtiyaçlarımızı, karşımızdaki kişiden beklentilerimizi ve onun davranışlarının bizi nasıl etkilediğini ifade edebilmemiz açısından önemlidir.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2451</Words>
  <Application>Microsoft Office PowerPoint</Application>
  <PresentationFormat>Özel</PresentationFormat>
  <Paragraphs>186</Paragraphs>
  <Slides>53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53</vt:i4>
      </vt:variant>
    </vt:vector>
  </HeadingPairs>
  <TitlesOfParts>
    <vt:vector size="60" baseType="lpstr">
      <vt:lpstr>Montserrat Light Bold</vt:lpstr>
      <vt:lpstr>Kollektif Bold</vt:lpstr>
      <vt:lpstr>Arial</vt:lpstr>
      <vt:lpstr>Calibri</vt:lpstr>
      <vt:lpstr>Montserrat Classic Bold</vt:lpstr>
      <vt:lpstr>Montserrat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Goal Setting Presentation</dc:title>
  <cp:lastModifiedBy>OzkanALTIKULAC</cp:lastModifiedBy>
  <cp:revision>9</cp:revision>
  <dcterms:created xsi:type="dcterms:W3CDTF">2006-08-16T00:00:00Z</dcterms:created>
  <dcterms:modified xsi:type="dcterms:W3CDTF">2022-09-07T12:29:06Z</dcterms:modified>
  <dc:identifier>DAFFYkh90Lw</dc:identifier>
</cp:coreProperties>
</file>