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304" r:id="rId2"/>
    <p:sldId id="256" r:id="rId3"/>
    <p:sldId id="257" r:id="rId4"/>
    <p:sldId id="309" r:id="rId5"/>
    <p:sldId id="258" r:id="rId6"/>
    <p:sldId id="271" r:id="rId7"/>
    <p:sldId id="315" r:id="rId8"/>
    <p:sldId id="320" r:id="rId9"/>
    <p:sldId id="274" r:id="rId10"/>
    <p:sldId id="316" r:id="rId11"/>
    <p:sldId id="317" r:id="rId12"/>
    <p:sldId id="302" r:id="rId13"/>
    <p:sldId id="318" r:id="rId14"/>
    <p:sldId id="319" r:id="rId15"/>
    <p:sldId id="321" r:id="rId16"/>
    <p:sldId id="322" r:id="rId17"/>
    <p:sldId id="331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14" r:id="rId27"/>
    <p:sldId id="295" r:id="rId28"/>
    <p:sldId id="311" r:id="rId29"/>
    <p:sldId id="31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EA002D"/>
    <a:srgbClr val="CC0000"/>
    <a:srgbClr val="BC0024"/>
    <a:srgbClr val="A50021"/>
    <a:srgbClr val="FF4367"/>
    <a:srgbClr val="FF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128" autoAdjust="0"/>
  </p:normalViewPr>
  <p:slideViewPr>
    <p:cSldViewPr>
      <p:cViewPr>
        <p:scale>
          <a:sx n="80" d="100"/>
          <a:sy n="80" d="100"/>
        </p:scale>
        <p:origin x="-54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5E53-3E90-4139-BEAA-449C5309CE5E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942E0-A9C3-4AB4-9C5E-5183C62FA2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1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36854-4337-430F-9BA5-FB21C62434C3}" type="slidenum">
              <a:rPr lang="tr-TR" altLang="tr-TR" sz="1200" smtClean="0"/>
              <a:pPr eaLnBrk="1" hangingPunct="1"/>
              <a:t>27</a:t>
            </a:fld>
            <a:endParaRPr lang="tr-TR" altLang="tr-TR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http://t3.gstatic.com/images?q=tbn:3gtXmY_WIz8keM:http://okulweb.meb.gov.tr/72/05/967006/images/verimli%20%C3%A7al%C4%B1%C5%9Fma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87624" y="2610778"/>
            <a:ext cx="684076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VERİMLİ DERS ÇALIŞMA YOLLARI</a:t>
            </a:r>
            <a:endParaRPr lang="tr-TR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9" descr="MCj02321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11257"/>
            <a:ext cx="2304157" cy="19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http://t3.gstatic.com/images?q=tbn:3gtXmY_WIz8keM:http://okulweb.meb.gov.tr/72/05/967006/images/verimli%2520%C3%A7al%C4%B1%C5%9Fm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611256"/>
            <a:ext cx="1800201" cy="190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Documents and Settings\kübra\Belgelerim\Resimlerim\resimlerslayt\Resim1OKU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490" y="647691"/>
            <a:ext cx="1944712" cy="1963087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2771800" y="486916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Şehit Çağatay Necati Dinç İlkokulu</a:t>
            </a:r>
            <a:endParaRPr lang="tr-TR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EA002D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EA002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41277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Dağınık bir odada ders çalışmayın. Ders çalıştığınız ortamın derli toplu olmasına dikkat edin. Dağınık bir ortamda dikkatiniz dağılır ve dersinize odaklanamazsınız.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Home-Pc\Desktop\Okul\Araştırma - Hazırlık\Pano\Görseller\daginik-odayi-top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2" y="3356992"/>
            <a:ext cx="3456385" cy="2751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07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EA002D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EA002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174162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  Yatarak ya da uzanarak ders çalışmayın. Yatarak ders çalıştığınızda uykunuz gelebilir. Bu nedenle masada çalışmanız etkili olacaktır.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4" y="3789040"/>
            <a:ext cx="6077398" cy="25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7914" y="177281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   Masanızda dersle ilgili kitap, defter ve araç-gereçler dışında dikkatinizi dağıtacak başka bir şey bulundurmayın.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EA002D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EA002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Documents and Settings\kübra\Belgelerim\Resimlerim\resimlerslayt\Resim1OKU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9631" y="3157812"/>
            <a:ext cx="3230140" cy="326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5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2042" y="2204864"/>
            <a:ext cx="6630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Televizyon izleyerek veya müzik dinleyerek ders çalışmayın. İki ayrı işi birlikte yaptığınızda ilginiz bölünür ve dersinize tüm dikkatinizi veremezsiniz.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EA002D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EA002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iste-tum-kanallarin-yeni-frekansl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85741"/>
            <a:ext cx="1891779" cy="15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ndt.info/wp-content/themes/webtasarimus/timthumb.php?src=http://undt.info/wp-content/uploads/dersCalismakMuzikDinlemek.jpg&amp;w=300&amp;h=25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2" y="4420717"/>
            <a:ext cx="2520280" cy="2100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EA002D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EA002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2204862"/>
            <a:ext cx="45858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  Ders çalışırken bir şeyler atıştırmayın. Yeme ve çalışma saatlerinizi dikkatli planlayın. </a:t>
            </a:r>
          </a:p>
        </p:txBody>
      </p:sp>
      <p:pic>
        <p:nvPicPr>
          <p:cNvPr id="5122" name="Picture 2" descr="indir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63" y="1700808"/>
            <a:ext cx="32554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7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69705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Ödevlerinizi günü gününe yapın</a:t>
            </a:r>
            <a:endParaRPr lang="tr-TR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35094" y="5329798"/>
            <a:ext cx="7121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Ödev yapma alışkanlığı edinin ve ödevlerinizi zamanında yapın. </a:t>
            </a:r>
          </a:p>
        </p:txBody>
      </p:sp>
      <p:pic>
        <p:nvPicPr>
          <p:cNvPr id="7170" name="Picture 2" descr="C:\Users\Home-Pc\Desktop\Okul\Araştırma - Hazırlık\Verimli Ders Çalışma Yöntemleri\Görseller\etkiliderscal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36" y="1484784"/>
            <a:ext cx="35367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69705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Dersi derste dinleyin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1560" y="1523935"/>
            <a:ext cx="7724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Derste ders dışında başka şeylerle ilgilenmeyin. Öğretmeninizi dikkatlice dinleyerek anlattıklarını kavramaya çalışın.</a:t>
            </a:r>
          </a:p>
        </p:txBody>
      </p:sp>
      <p:pic>
        <p:nvPicPr>
          <p:cNvPr id="6" name="Picture 4" descr="class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680" y="3212976"/>
            <a:ext cx="4940656" cy="321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35560" y="908720"/>
            <a:ext cx="770485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Aralıklı </a:t>
            </a:r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tekrarlar yaparak unutmayı </a:t>
            </a:r>
            <a:r>
              <a:rPr lang="tr-TR" alt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önleyin</a:t>
            </a:r>
            <a:endParaRPr lang="tr-TR" alt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04417" y="2132856"/>
            <a:ext cx="7724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Öğrendiğiniz konuları unutmamak için belli aralıklarla tekrar edin. </a:t>
            </a:r>
          </a:p>
        </p:txBody>
      </p:sp>
      <p:pic>
        <p:nvPicPr>
          <p:cNvPr id="5" name="Picture 2" descr="http://img5.mynet.com/ha5/analiz/hab/hafiz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44" y="3156300"/>
            <a:ext cx="3557523" cy="304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836711"/>
            <a:ext cx="6245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Kitap okuma alışkanlığı kazanın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36204" y="5157192"/>
            <a:ext cx="7724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Okuma ve anlama becerinizi geliştirmek için bol bol kitap okuyun.</a:t>
            </a:r>
          </a:p>
        </p:txBody>
      </p:sp>
      <p:pic>
        <p:nvPicPr>
          <p:cNvPr id="8194" name="Picture 2" descr="C:\Users\Home-Pc\Desktop\Okul\Araştırma - Hazırlık\Tv ve İnternet\Görseller\kitap-okuyan-çoc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38" y="1628800"/>
            <a:ext cx="4820056" cy="32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20011" y="76470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Bilgisayar ve televizyonda geçirdiğiniz süreyi azaltın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1809" y="2204864"/>
            <a:ext cx="7469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Televizyon ve bilgisayar karşısında geçirdiğiniz süreyi sınırlandırın.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Televizyon ve bilgisayarın ders çalışmanıza engel olmasına izin vermeyin.</a:t>
            </a:r>
          </a:p>
        </p:txBody>
      </p:sp>
      <p:pic>
        <p:nvPicPr>
          <p:cNvPr id="10242" name="Picture 2" descr="C:\Users\Home-Pc\Desktop\Okul\Araştırma - Hazırlık\Tv ve İnternet\Görseller\diğer_bağımlılık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34" y="4149080"/>
            <a:ext cx="2532171" cy="229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8772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Verimli Ders Çalışma</a:t>
            </a:r>
            <a:endParaRPr lang="tr-TR" sz="32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0689" y="162880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Durmadan ders çalışmak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Yapmaktan hoşlandığınız </a:t>
            </a:r>
            <a:r>
              <a:rPr lang="tr-TR" altLang="tr-TR" sz="2800" dirty="0">
                <a:latin typeface="Comic Sans MS" panose="030F0702030302020204" pitchFamily="66" charset="0"/>
              </a:rPr>
              <a:t>şeylerden tatile kadar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vazgeçmek,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Kendinizi sadece derslere ve sınavlara odaklamak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Eğlenmekten </a:t>
            </a:r>
            <a:r>
              <a:rPr lang="tr-TR" altLang="tr-TR" sz="2800" dirty="0">
                <a:latin typeface="Comic Sans MS" panose="030F0702030302020204" pitchFamily="66" charset="0"/>
              </a:rPr>
              <a:t>ve oyundan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uzaklaşmak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131840" y="5013176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Değildir!</a:t>
            </a:r>
            <a:endParaRPr lang="tr-TR" sz="54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ZEY\Hacettepe\4. Yıl 2013-2014\Bahar Dönemi\Topluma Hizmet Uygulamaları\Sevgi Evleri\Görseller\Televizyonun zararları\980d479a1e6c264a83c88e033aa03f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1607"/>
            <a:ext cx="4032448" cy="56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908720"/>
            <a:ext cx="6587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Sorumluluklarınızın farkında olun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1809" y="2204864"/>
            <a:ext cx="7469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Evde ve okulda yapmakla sorumlu olduğunuz çeşitli görevleriniz var.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Sorumluluklarınızın neler olduğunu bilin ve yerine getirmeye özen gösterin.</a:t>
            </a:r>
          </a:p>
        </p:txBody>
      </p:sp>
    </p:spTree>
    <p:extLst>
      <p:ext uri="{BB962C8B-B14F-4D97-AF65-F5344CB8AC3E}">
        <p14:creationId xmlns:p14="http://schemas.microsoft.com/office/powerpoint/2010/main" val="3371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836712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Kendinizi başkalarıyla kıyaslamayın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1809" y="2204864"/>
            <a:ext cx="7469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Yapabildiklerinizi ya da yapamadıklarınızı arkadaşlarınızla kıyaslamayın.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Kendinizi yine kendinizle kıyaslayarak bir sonraki sefere daha iyisini yapmaya çalışın.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71800" y="980728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Dengeli beslenin</a:t>
            </a:r>
          </a:p>
        </p:txBody>
      </p:sp>
      <p:pic>
        <p:nvPicPr>
          <p:cNvPr id="3" name="Picture 3" descr="C:\Users\Home-Pc\Desktop\Ahmet Haşhaş İlkokulu\Araştırma - Hazırlık\Okul Başarısında Ailenin Rolü\Görseller\22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8" y="2060847"/>
            <a:ext cx="3201452" cy="2401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Dikdörtgen 3"/>
          <p:cNvSpPr/>
          <p:nvPr/>
        </p:nvSpPr>
        <p:spPr>
          <a:xfrm>
            <a:off x="588672" y="2215168"/>
            <a:ext cx="4366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Beslenmenize dikkat edin. Günün en önemli öğünü kahvaltıdır. Kahvaltı yapmadan okula gelmeyin.</a:t>
            </a:r>
          </a:p>
        </p:txBody>
      </p:sp>
    </p:spTree>
    <p:extLst>
      <p:ext uri="{BB962C8B-B14F-4D97-AF65-F5344CB8AC3E}">
        <p14:creationId xmlns:p14="http://schemas.microsoft.com/office/powerpoint/2010/main" val="17555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1720" y="980728"/>
            <a:ext cx="4931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Yeterli miktarda uyuyun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139952" y="1844824"/>
            <a:ext cx="43662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Bir uyku düzeniniz olsun. Yeterli miktarda uyumadığınızda ertesi gün okulda dikkatinizi toplayamazsınız ve dersleri anlamakta zorlanırsınız.</a:t>
            </a:r>
          </a:p>
        </p:txBody>
      </p:sp>
      <p:pic>
        <p:nvPicPr>
          <p:cNvPr id="4" name="Picture 2" descr="C:\Users\Home-Pc\Desktop\Ahmet Haşhaş İlkokulu\Araştırma - Hazırlık\Okul Başarısında Ailenin Rolü\Görseller\sleep-graph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5" y="1988840"/>
            <a:ext cx="35123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6511" y="83671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Hafta sonları ve yaz tatillerinde yeteri kadar dinlenin</a:t>
            </a:r>
          </a:p>
        </p:txBody>
      </p:sp>
      <p:pic>
        <p:nvPicPr>
          <p:cNvPr id="3" name="Picture 4" descr="C:\WINDOWS\Desktop\KİTAPÇIK\resimler\çizgi oyun oyn çoc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93" y="1772816"/>
            <a:ext cx="212144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81143"/>
              </p:ext>
            </p:extLst>
          </p:nvPr>
        </p:nvGraphicFramePr>
        <p:xfrm>
          <a:off x="107504" y="3658384"/>
          <a:ext cx="248602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lip" r:id="rId4" imgW="5992368" imgH="5754624" progId="MS_ClipArt_Gallery.2">
                  <p:embed/>
                </p:oleObj>
              </mc:Choice>
              <mc:Fallback>
                <p:oleObj name="Clip" r:id="rId4" imgW="5992368" imgH="5754624" progId="MS_ClipArt_Gallery.2">
                  <p:embed/>
                  <p:pic>
                    <p:nvPicPr>
                      <p:cNvPr id="0" name="Nesn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658384"/>
                        <a:ext cx="2486025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kdörtgen 4"/>
          <p:cNvSpPr/>
          <p:nvPr/>
        </p:nvSpPr>
        <p:spPr>
          <a:xfrm>
            <a:off x="2555776" y="2405550"/>
            <a:ext cx="3782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Ders çalışmaya vakit ayırdığınız gibi dinlenmeye ve eğlenmeye de yeteri kadar vakit ayırın.</a:t>
            </a:r>
          </a:p>
        </p:txBody>
      </p:sp>
    </p:spTree>
    <p:extLst>
      <p:ext uri="{BB962C8B-B14F-4D97-AF65-F5344CB8AC3E}">
        <p14:creationId xmlns:p14="http://schemas.microsoft.com/office/powerpoint/2010/main" val="21797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yse_su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8" y="1628800"/>
            <a:ext cx="8136904" cy="36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60476" y="747564"/>
            <a:ext cx="66247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4800" b="1" dirty="0" smtClean="0">
                <a:solidFill>
                  <a:srgbClr val="E60000"/>
                </a:solidFill>
                <a:latin typeface="Comic Sans MS" panose="030F0702030302020204" pitchFamily="66" charset="0"/>
                <a:cs typeface="Microsoft Sans Serif" panose="020B0604020202020204" pitchFamily="34" charset="0"/>
              </a:rPr>
              <a:t>Başarabilmek İçin</a:t>
            </a:r>
            <a:endParaRPr lang="tr-TR" altLang="tr-TR" sz="4800" b="1" dirty="0">
              <a:solidFill>
                <a:srgbClr val="E60000"/>
              </a:solidFill>
              <a:latin typeface="Comic Sans MS" panose="030F0702030302020204" pitchFamily="66" charset="0"/>
              <a:cs typeface="Microsoft Sans Serif" panose="020B0604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552" y="1951038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rgbClr val="E60000"/>
                </a:solidFill>
                <a:latin typeface="Comic Sans MS" panose="030F0702030302020204" pitchFamily="66" charset="0"/>
              </a:rPr>
              <a:t>ÖNCELİKLE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55754" y="27432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rgbClr val="E60000"/>
                </a:solidFill>
                <a:latin typeface="Comic Sans MS" panose="030F0702030302020204" pitchFamily="66" charset="0"/>
              </a:rPr>
              <a:t>BAŞARACAĞINIZA</a:t>
            </a:r>
          </a:p>
        </p:txBody>
      </p:sp>
      <p:pic>
        <p:nvPicPr>
          <p:cNvPr id="10245" name="Picture 5" descr="PE016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989138"/>
            <a:ext cx="377348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 descr="Kalp (Çitf)"/>
          <p:cNvSpPr>
            <a:spLocks noChangeArrowheads="1"/>
          </p:cNvSpPr>
          <p:nvPr/>
        </p:nvSpPr>
        <p:spPr bwMode="auto">
          <a:xfrm>
            <a:off x="3146554" y="4119736"/>
            <a:ext cx="2514600" cy="10668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552" y="3713163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rgbClr val="E60000"/>
                </a:solidFill>
                <a:latin typeface="Comic Sans MS" panose="030F0702030302020204" pitchFamily="66" charset="0"/>
              </a:rPr>
              <a:t>YÜREKTEN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55754" y="4653136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rgbClr val="E60000"/>
                </a:solidFill>
                <a:latin typeface="Comic Sans MS" panose="030F0702030302020204" pitchFamily="66" charset="0"/>
              </a:rPr>
              <a:t>İNANIN</a:t>
            </a:r>
          </a:p>
        </p:txBody>
      </p:sp>
    </p:spTree>
    <p:extLst>
      <p:ext uri="{BB962C8B-B14F-4D97-AF65-F5344CB8AC3E}">
        <p14:creationId xmlns:p14="http://schemas.microsoft.com/office/powerpoint/2010/main" val="11828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75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e Microsof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6" grpId="0" animBg="1"/>
      <p:bldP spid="10247" grpId="0" autoUpdateAnimBg="0"/>
      <p:bldP spid="1024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213285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Lütfen ayağa kalkın ve çaba gösterin…</a:t>
            </a:r>
            <a:endParaRPr lang="tr-TR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Tv ve İnternet\Görseller\b_tesekkur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6305"/>
            <a:ext cx="8352928" cy="389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3304" y="1485329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>
                <a:latin typeface="Comic Sans MS" pitchFamily="66" charset="0"/>
              </a:rPr>
              <a:t>Ç</a:t>
            </a:r>
            <a:r>
              <a:rPr lang="tr-TR" altLang="tr-TR" sz="2800" dirty="0" smtClean="0">
                <a:latin typeface="Comic Sans MS" pitchFamily="66" charset="0"/>
              </a:rPr>
              <a:t>alışma </a:t>
            </a:r>
            <a:r>
              <a:rPr lang="tr-TR" altLang="tr-TR" sz="2800" dirty="0">
                <a:latin typeface="Comic Sans MS" pitchFamily="66" charset="0"/>
              </a:rPr>
              <a:t>yollarını iyi bilerek </a:t>
            </a:r>
            <a:r>
              <a:rPr lang="tr-TR" altLang="tr-TR" sz="2800" dirty="0" smtClean="0">
                <a:latin typeface="Comic Sans MS" pitchFamily="66" charset="0"/>
              </a:rPr>
              <a:t>ve bunlardan yararlanarak </a:t>
            </a:r>
            <a:r>
              <a:rPr lang="tr-TR" altLang="tr-TR" sz="2800" dirty="0">
                <a:latin typeface="Comic Sans MS" pitchFamily="66" charset="0"/>
              </a:rPr>
              <a:t>etkili çalışmaktır</a:t>
            </a:r>
            <a:r>
              <a:rPr lang="tr-TR" altLang="tr-TR" sz="2800" dirty="0" smtClean="0">
                <a:latin typeface="Comic Sans MS" pitchFamily="66" charset="0"/>
              </a:rPr>
              <a:t>.</a:t>
            </a:r>
          </a:p>
          <a:p>
            <a:endParaRPr lang="tr-TR" altLang="tr-TR" sz="2800" dirty="0">
              <a:latin typeface="Comic Sans MS" pitchFamily="66" charset="0"/>
            </a:endParaRPr>
          </a:p>
          <a:p>
            <a:r>
              <a:rPr lang="tr-TR" altLang="tr-TR" sz="2800" dirty="0" smtClean="0">
                <a:latin typeface="Comic Sans MS" pitchFamily="66" charset="0"/>
              </a:rPr>
              <a:t>Zamanı, programlı ve verimli olarak kullanmaktır.</a:t>
            </a:r>
            <a:endParaRPr lang="tr-TR" alt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21496" y="74987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Verimli Ders Çalışma</a:t>
            </a:r>
            <a:endParaRPr lang="tr-TR" sz="32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Home-Pc\Desktop\Okul\Araştırma - Hazırlık\Verimli Ders Çalışma Yöntemleri\Görseller\etkiliderscal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89" y="3501008"/>
            <a:ext cx="2895885" cy="300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62068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Verimli ders çalışmayı sağlamak için önce şu düşüncelerinizi yenin…</a:t>
            </a:r>
            <a:endParaRPr lang="tr-TR" sz="32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924331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66CC"/>
                </a:solidFill>
                <a:latin typeface="Comic Sans MS" pitchFamily="66" charset="0"/>
              </a:rPr>
              <a:t>“</a:t>
            </a:r>
            <a:r>
              <a:rPr lang="tr-TR" altLang="tr-TR" sz="2400" b="1" dirty="0" smtClean="0">
                <a:solidFill>
                  <a:srgbClr val="FF66CC"/>
                </a:solidFill>
                <a:latin typeface="Comic Sans MS" pitchFamily="66" charset="0"/>
              </a:rPr>
              <a:t>Bugün</a:t>
            </a:r>
            <a:r>
              <a:rPr lang="tr-TR" altLang="tr-TR" sz="2400" b="1" dirty="0">
                <a:solidFill>
                  <a:srgbClr val="FF66CC"/>
                </a:solidFill>
                <a:latin typeface="Comic Sans MS" pitchFamily="66" charset="0"/>
              </a:rPr>
              <a:t>, </a:t>
            </a:r>
            <a:r>
              <a:rPr lang="tr-TR" altLang="tr-TR" sz="2400" b="1" dirty="0" smtClean="0">
                <a:solidFill>
                  <a:srgbClr val="FF66CC"/>
                </a:solidFill>
                <a:latin typeface="Comic Sans MS" pitchFamily="66" charset="0"/>
              </a:rPr>
              <a:t>günümde değilim.”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66CC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66FF33"/>
                </a:solidFill>
                <a:latin typeface="Comic Sans MS" pitchFamily="66" charset="0"/>
              </a:rPr>
              <a:t>“Moral </a:t>
            </a:r>
            <a:r>
              <a:rPr lang="tr-TR" altLang="tr-TR" sz="2400" b="1" dirty="0" smtClean="0">
                <a:solidFill>
                  <a:srgbClr val="66FF33"/>
                </a:solidFill>
                <a:latin typeface="Comic Sans MS" pitchFamily="66" charset="0"/>
              </a:rPr>
              <a:t>bozucu bir gün.”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rgbClr val="00B0F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 Sans MS" pitchFamily="66" charset="0"/>
              </a:rPr>
              <a:t>“Şu  </a:t>
            </a:r>
            <a:r>
              <a:rPr lang="tr-TR" alt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matematiği </a:t>
            </a:r>
            <a:r>
              <a:rPr lang="tr-TR" altLang="tr-TR" sz="2400" b="1" dirty="0">
                <a:solidFill>
                  <a:srgbClr val="FF0000"/>
                </a:solidFill>
                <a:latin typeface="Comic Sans MS" pitchFamily="66" charset="0"/>
              </a:rPr>
              <a:t>nasıl </a:t>
            </a:r>
            <a:r>
              <a:rPr lang="tr-TR" alt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halledeceğim?”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rgbClr val="FF660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6699FF"/>
                </a:solidFill>
                <a:latin typeface="Comic Sans MS" pitchFamily="66" charset="0"/>
              </a:rPr>
              <a:t>“Fen </a:t>
            </a: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ile aram </a:t>
            </a:r>
            <a:r>
              <a:rPr lang="tr-TR" altLang="tr-TR" sz="2400" b="1" dirty="0">
                <a:solidFill>
                  <a:srgbClr val="6699FF"/>
                </a:solidFill>
                <a:latin typeface="Comic Sans MS" pitchFamily="66" charset="0"/>
              </a:rPr>
              <a:t>ne </a:t>
            </a: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zaman </a:t>
            </a:r>
            <a:r>
              <a:rPr lang="tr-TR" altLang="tr-TR" sz="2400" b="1" dirty="0">
                <a:solidFill>
                  <a:srgbClr val="6699FF"/>
                </a:solidFill>
                <a:latin typeface="Comic Sans MS" pitchFamily="66" charset="0"/>
              </a:rPr>
              <a:t>düzelecek</a:t>
            </a: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?”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smtClean="0">
                <a:latin typeface="Comic Sans MS" pitchFamily="66" charset="0"/>
              </a:rPr>
              <a:t> </a:t>
            </a:r>
            <a:endParaRPr lang="tr-TR" altLang="tr-TR" sz="2400" b="1" dirty="0"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 Sans MS" pitchFamily="66" charset="0"/>
              </a:rPr>
              <a:t>“</a:t>
            </a:r>
            <a:r>
              <a:rPr lang="tr-TR" altLang="tr-TR" sz="2400" b="1" dirty="0" err="1">
                <a:solidFill>
                  <a:srgbClr val="7030A0"/>
                </a:solidFill>
                <a:latin typeface="Comic Sans MS" pitchFamily="66" charset="0"/>
              </a:rPr>
              <a:t>Yaaa</a:t>
            </a:r>
            <a:r>
              <a:rPr lang="tr-TR" altLang="tr-TR" sz="2400" b="1" dirty="0">
                <a:solidFill>
                  <a:srgbClr val="7030A0"/>
                </a:solidFill>
                <a:latin typeface="Comic Sans MS" pitchFamily="66" charset="0"/>
              </a:rPr>
              <a:t> yine mi ders?”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844824"/>
            <a:ext cx="2504477" cy="41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59632" y="292494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Verimli Ders Çalışma Yolları</a:t>
            </a:r>
            <a:endParaRPr lang="tr-TR" sz="32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6970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1333375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* Ders çalıştığınız oda </a:t>
            </a:r>
            <a:r>
              <a:rPr lang="tr-TR" altLang="tr-TR" sz="2800" dirty="0">
                <a:latin typeface="Comic Sans MS" panose="030F0702030302020204" pitchFamily="66" charset="0"/>
              </a:rPr>
              <a:t>iyi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havalandırılmış, uygun </a:t>
            </a:r>
            <a:r>
              <a:rPr lang="tr-TR" altLang="tr-TR" sz="2800" dirty="0">
                <a:latin typeface="Comic Sans MS" panose="030F0702030302020204" pitchFamily="66" charset="0"/>
              </a:rPr>
              <a:t>ısıda ve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yeteri kadar </a:t>
            </a:r>
            <a:r>
              <a:rPr lang="tr-TR" altLang="tr-TR" sz="2800" dirty="0">
                <a:latin typeface="Comic Sans MS" panose="030F0702030302020204" pitchFamily="66" charset="0"/>
              </a:rPr>
              <a:t>aydınlatılmış olmalıdır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* Havalandırılmamış </a:t>
            </a:r>
            <a:r>
              <a:rPr lang="tr-TR" altLang="tr-TR" sz="2800" dirty="0">
                <a:latin typeface="Comic Sans MS" panose="030F0702030302020204" pitchFamily="66" charset="0"/>
              </a:rPr>
              <a:t>oda, oksijen eksikliği nedeniyle baş ağrısı yapar ve verimi düşürür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Home-Pc\Desktop\Okul\Araştırma - Hazırlık\Verimli Ders Çalışma Yöntemleri\Görseller\04104057_boy_studyin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37" y="4036512"/>
            <a:ext cx="3917801" cy="23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6531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>
                <a:latin typeface="Comic Sans MS" panose="030F0702030302020204" pitchFamily="66" charset="0"/>
              </a:rPr>
              <a:t>Çalışma ortamı sessiz olmalıdır. Dışardan gelen gürültü, ses, radyo ve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televizyon </a:t>
            </a:r>
            <a:r>
              <a:rPr lang="tr-TR" altLang="tr-TR" sz="2800" dirty="0">
                <a:latin typeface="Comic Sans MS" panose="030F0702030302020204" pitchFamily="66" charset="0"/>
              </a:rPr>
              <a:t>sesi dikkatin dağılmasına neden olur.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83568" y="6970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4" descr="C:\WINDOWS\Desktop\KİTAPÇIK\resimler\çizgi, çalışan kı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519734"/>
            <a:ext cx="2160240" cy="31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11960" y="162880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sz="2800" dirty="0" smtClean="0">
                <a:latin typeface="Comic Sans MS" pitchFamily="66" charset="0"/>
              </a:rPr>
              <a:t>* Çalışma ortamında aile bireyleri ile birlikte olma zorunluluğunuz varsa onlardan sessiz olmalarını istemelisiniz. (televizyonu, radyoyu açmamak, yüksek sesle konuşmamak gibi)</a:t>
            </a:r>
            <a:endParaRPr lang="tr-T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3" y="1985664"/>
            <a:ext cx="3982693" cy="457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1648950"/>
            <a:ext cx="3744416" cy="752782"/>
          </a:xfrm>
          <a:prstGeom prst="wedgeRectCallout">
            <a:avLst>
              <a:gd name="adj1" fmla="val 1426"/>
              <a:gd name="adj2" fmla="val 104931"/>
            </a:avLst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Ahmet </a:t>
            </a:r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ders </a:t>
            </a: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çalışıyor</a:t>
            </a:r>
          </a:p>
          <a:p>
            <a:pPr algn="ctr" eaLnBrk="1" hangingPunct="1"/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bizim </a:t>
            </a: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sessiz olmamız </a:t>
            </a:r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lazım </a:t>
            </a:r>
            <a:endParaRPr lang="tr-TR" altLang="tr-TR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6970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43711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bg2">
                  <a:lumMod val="50000"/>
                </a:schemeClr>
              </a:buClr>
            </a:pP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Her gün değişik yerlerde ders çalışmayın. Ders   çalışmanız için ayrılmış bir oda ya da bir köşeniz olsun ve çalışmalarınızı orada yapın. 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599" y="697050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EA002D"/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rgbClr val="EA002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Home-Pc\Desktop\Okul\Araştırma - Hazırlık\Verimli Ders Çalışma Yöntemleri\Görseller\ders-calisma-teknikle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8114"/>
            <a:ext cx="4334542" cy="31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1018</TotalTime>
  <Words>557</Words>
  <Application>Microsoft Office PowerPoint</Application>
  <PresentationFormat>Ekran Gösterisi (4:3)</PresentationFormat>
  <Paragraphs>78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Austin</vt:lpstr>
      <vt:lpstr>Clip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</dc:creator>
  <cp:lastModifiedBy>MD.YRD</cp:lastModifiedBy>
  <cp:revision>141</cp:revision>
  <dcterms:created xsi:type="dcterms:W3CDTF">2014-11-15T15:23:01Z</dcterms:created>
  <dcterms:modified xsi:type="dcterms:W3CDTF">2019-02-14T10:23:01Z</dcterms:modified>
</cp:coreProperties>
</file>